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782" r:id="rId3"/>
    <p:sldId id="962" r:id="rId4"/>
    <p:sldId id="1193" r:id="rId6"/>
    <p:sldId id="1138" r:id="rId7"/>
    <p:sldId id="1139" r:id="rId8"/>
    <p:sldId id="1144" r:id="rId9"/>
    <p:sldId id="1036" r:id="rId10"/>
    <p:sldId id="1141" r:id="rId11"/>
    <p:sldId id="1165" r:id="rId12"/>
    <p:sldId id="1194" r:id="rId13"/>
    <p:sldId id="1142" r:id="rId14"/>
    <p:sldId id="1143" r:id="rId15"/>
    <p:sldId id="1145" r:id="rId16"/>
    <p:sldId id="1195" r:id="rId17"/>
    <p:sldId id="1146" r:id="rId18"/>
    <p:sldId id="1147" r:id="rId19"/>
    <p:sldId id="1148" r:id="rId20"/>
    <p:sldId id="1149" r:id="rId21"/>
    <p:sldId id="1151" r:id="rId22"/>
    <p:sldId id="1166" r:id="rId23"/>
    <p:sldId id="1167" r:id="rId24"/>
    <p:sldId id="1168" r:id="rId25"/>
    <p:sldId id="1177" r:id="rId26"/>
    <p:sldId id="1178" r:id="rId27"/>
    <p:sldId id="1196" r:id="rId28"/>
    <p:sldId id="1152" r:id="rId29"/>
    <p:sldId id="1153" r:id="rId30"/>
    <p:sldId id="1197" r:id="rId31"/>
    <p:sldId id="1154" r:id="rId32"/>
    <p:sldId id="1046" r:id="rId33"/>
    <p:sldId id="1101" r:id="rId34"/>
    <p:sldId id="1102" r:id="rId35"/>
    <p:sldId id="1103" r:id="rId36"/>
    <p:sldId id="1104" r:id="rId37"/>
    <p:sldId id="1105" r:id="rId38"/>
    <p:sldId id="1198" r:id="rId39"/>
    <p:sldId id="1161" r:id="rId40"/>
    <p:sldId id="1180" r:id="rId41"/>
    <p:sldId id="1181" r:id="rId42"/>
    <p:sldId id="1182" r:id="rId43"/>
    <p:sldId id="1157" r:id="rId44"/>
    <p:sldId id="1158" r:id="rId45"/>
    <p:sldId id="1159" r:id="rId46"/>
    <p:sldId id="1199" r:id="rId47"/>
    <p:sldId id="1170" r:id="rId48"/>
    <p:sldId id="1047" r:id="rId49"/>
    <p:sldId id="1048" r:id="rId50"/>
    <p:sldId id="1171" r:id="rId51"/>
    <p:sldId id="1175" r:id="rId52"/>
    <p:sldId id="1174" r:id="rId53"/>
    <p:sldId id="1176" r:id="rId54"/>
    <p:sldId id="1173" r:id="rId55"/>
    <p:sldId id="1200" r:id="rId56"/>
    <p:sldId id="1172" r:id="rId57"/>
    <p:sldId id="1179" r:id="rId58"/>
    <p:sldId id="835" r:id="rId59"/>
  </p:sldIdLst>
  <p:sldSz cx="9144000" cy="6858000" type="screen4x3"/>
  <p:notesSz cx="7103745" cy="1023429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2092"/>
    <a:srgbClr val="3F7141"/>
    <a:srgbClr val="EE1B40"/>
    <a:srgbClr val="7D2B02"/>
    <a:srgbClr val="0432FF"/>
    <a:srgbClr val="00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17" autoAdjust="0"/>
    <p:restoredTop sz="91553" autoAdjust="0"/>
  </p:normalViewPr>
  <p:slideViewPr>
    <p:cSldViewPr snapToGrid="0" showGuides="1">
      <p:cViewPr varScale="1">
        <p:scale>
          <a:sx n="99" d="100"/>
          <a:sy n="99" d="100"/>
        </p:scale>
        <p:origin x="118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-1596" y="-96"/>
      </p:cViewPr>
      <p:guideLst>
        <p:guide orient="horz" pos="3224"/>
        <p:guide pos="223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2" Type="http://schemas.openxmlformats.org/officeDocument/2006/relationships/tableStyles" Target="tableStyles.xml"/><Relationship Id="rId61" Type="http://schemas.openxmlformats.org/officeDocument/2006/relationships/viewProps" Target="viewProps.xml"/><Relationship Id="rId60" Type="http://schemas.openxmlformats.org/officeDocument/2006/relationships/presProps" Target="presProps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7BA6A6D8-A047-4A30-9DAD-B589E52CC8B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964C083B-3359-4272-80A3-FFF9ECA3CA0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43688" y="152400"/>
            <a:ext cx="2085975" cy="61722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152400"/>
            <a:ext cx="6110288" cy="6172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11163" y="1143000"/>
            <a:ext cx="831850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11163" y="3810000"/>
            <a:ext cx="831850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11163" y="1143000"/>
            <a:ext cx="4083050" cy="5181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6613" y="1143000"/>
            <a:ext cx="408305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6613" y="3810000"/>
            <a:ext cx="408305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11163" y="1143000"/>
            <a:ext cx="8318500" cy="5181600"/>
          </a:xfrm>
        </p:spPr>
        <p:txBody>
          <a:bodyPr/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11163" y="1143000"/>
            <a:ext cx="408305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6613" y="1143000"/>
            <a:ext cx="408305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1.jpe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b" anchorCtr="0" compatLnSpc="1"/>
          <a:lstStyle/>
          <a:p>
            <a:pPr lvl="0"/>
            <a:r>
              <a:rPr lang="en-US" altLang="zh-CN"/>
              <a:t>Click to edit Master title style</a:t>
            </a:r>
            <a:endParaRPr lang="en-US" altLang="zh-CN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1163" y="1143000"/>
            <a:ext cx="83185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 Third Level</a:t>
            </a:r>
            <a:endParaRPr lang="en-US" altLang="zh-CN"/>
          </a:p>
        </p:txBody>
      </p:sp>
      <p:cxnSp>
        <p:nvCxnSpPr>
          <p:cNvPr id="10" name="直接连接符 9"/>
          <p:cNvCxnSpPr/>
          <p:nvPr/>
        </p:nvCxnSpPr>
        <p:spPr>
          <a:xfrm>
            <a:off x="0" y="928688"/>
            <a:ext cx="9144000" cy="0"/>
          </a:xfrm>
          <a:prstGeom prst="line">
            <a:avLst/>
          </a:prstGeom>
          <a:ln w="38100">
            <a:solidFill>
              <a:srgbClr val="3F71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4" descr="E:\学校\20121109221446303940.jpg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438" y="549275"/>
            <a:ext cx="665162" cy="66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21"/>
          <p:cNvSpPr>
            <a:spLocks noChangeArrowheads="1"/>
          </p:cNvSpPr>
          <p:nvPr/>
        </p:nvSpPr>
        <p:spPr bwMode="auto">
          <a:xfrm>
            <a:off x="381000" y="6397625"/>
            <a:ext cx="8364538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9pPr>
          </a:lstStyle>
          <a:p>
            <a:pPr>
              <a:lnSpc>
                <a:spcPts val="2000"/>
              </a:lnSpc>
            </a:pPr>
            <a:r>
              <a:rPr lang="en-US" altLang="zh-CN" sz="1200" b="0" dirty="0">
                <a:solidFill>
                  <a:srgbClr val="000000"/>
                </a:solidFill>
                <a:ea typeface="宋体" pitchFamily="2" charset="-122"/>
              </a:rPr>
              <a:t>								                   </a:t>
            </a:r>
            <a:fld id="{22B54924-A7E0-4231-A067-C7DF1FEEF9D5}" type="slidenum">
              <a:rPr lang="en-US" altLang="zh-CN" sz="1200" b="0" dirty="0" smtClean="0">
                <a:solidFill>
                  <a:srgbClr val="000000"/>
                </a:solidFill>
                <a:ea typeface="宋体" pitchFamily="2" charset="-122"/>
              </a:rPr>
            </a:fld>
            <a:r>
              <a:rPr lang="en-US" altLang="zh-CN" sz="1200" b="0" dirty="0">
                <a:solidFill>
                  <a:srgbClr val="000000"/>
                </a:solidFill>
                <a:ea typeface="宋体" pitchFamily="2" charset="-122"/>
              </a:rPr>
              <a:t> </a:t>
            </a:r>
            <a:endParaRPr lang="en-US" altLang="zh-CN" sz="1200" b="0" dirty="0">
              <a:solidFill>
                <a:srgbClr val="000000"/>
              </a:solidFill>
              <a:ea typeface="宋体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2pPr>
      <a:lvl3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3pPr>
      <a:lvl4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4pPr>
      <a:lvl5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5pPr>
      <a:lvl6pPr marL="4572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6pPr>
      <a:lvl7pPr marL="9144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7pPr>
      <a:lvl8pPr marL="13716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8pPr>
      <a:lvl9pPr marL="18288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9pPr>
    </p:titleStyle>
    <p:bodyStyle>
      <a:lvl1pPr marL="292100" indent="-2921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75000"/>
        <a:buFont typeface="Monotype Sort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100000"/>
        <a:buFont typeface="Arial" panose="020B0604020202090204" pitchFamily="34" charset="0"/>
        <a:buChar char="–"/>
        <a:defRPr sz="2800">
          <a:solidFill>
            <a:schemeClr val="tx1"/>
          </a:solidFill>
          <a:latin typeface="+mn-lt"/>
        </a:defRPr>
      </a:lvl2pPr>
      <a:lvl3pPr marL="9144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70000"/>
        <a:buFont typeface="Wingdings" panose="05000000000000000000" pitchFamily="2" charset="2"/>
        <a:buChar char="u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Times New Roman" panose="02020503050405090304" pitchFamily="18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hyperlink" Target="mailto:inpluslab@yeah.net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ctrTitle"/>
          </p:nvPr>
        </p:nvSpPr>
        <p:spPr>
          <a:xfrm>
            <a:off x="0" y="1727373"/>
            <a:ext cx="9144000" cy="1870704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智能合约</a:t>
            </a:r>
            <a:endParaRPr lang="zh-CN" altLang="en-US" sz="4000" b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副标题 2"/>
          <p:cNvSpPr>
            <a:spLocks noGrp="1"/>
          </p:cNvSpPr>
          <p:nvPr>
            <p:ph type="subTitle" idx="1"/>
          </p:nvPr>
        </p:nvSpPr>
        <p:spPr>
          <a:xfrm>
            <a:off x="0" y="3951981"/>
            <a:ext cx="9144000" cy="2226455"/>
          </a:xfrm>
        </p:spPr>
        <p:txBody>
          <a:bodyPr>
            <a:normAutofit/>
          </a:bodyPr>
          <a:lstStyle/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陈亮 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rPr>
              <a:t>副教授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中山大学 计算机学院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56" y="157863"/>
            <a:ext cx="2055507" cy="619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/>
          <a:srcRect l="4245" r="-1"/>
          <a:stretch>
            <a:fillRect/>
          </a:stretch>
        </p:blipFill>
        <p:spPr>
          <a:xfrm>
            <a:off x="6232135" y="29427"/>
            <a:ext cx="1891145" cy="8760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智能合约简介</a:t>
            </a:r>
            <a:endParaRPr kumimoji="1" lang="en-US" altLang="zh-CN"/>
          </a:p>
          <a:p>
            <a:r>
              <a:rPr kumimoji="1" lang="zh-CN" altLang="en-US">
                <a:solidFill>
                  <a:srgbClr val="FF0000"/>
                </a:solidFill>
              </a:rPr>
              <a:t>合约地址的生成</a:t>
            </a:r>
            <a:endParaRPr kumimoji="1" lang="en-US" altLang="zh-CN">
              <a:solidFill>
                <a:srgbClr val="FF0000"/>
              </a:solidFill>
            </a:endParaRPr>
          </a:p>
          <a:p>
            <a:r>
              <a:rPr kumimoji="1" lang="zh-CN" altLang="en-US"/>
              <a:t>调用合约</a:t>
            </a:r>
            <a:endParaRPr kumimoji="1" lang="en-US" altLang="zh-CN"/>
          </a:p>
          <a:p>
            <a:r>
              <a:rPr kumimoji="1" lang="zh-CN" altLang="en-US"/>
              <a:t>创建合约</a:t>
            </a:r>
            <a:endParaRPr kumimoji="1" lang="en-US" altLang="zh-CN"/>
          </a:p>
          <a:p>
            <a:r>
              <a:rPr kumimoji="1" lang="zh-CN" altLang="en-US"/>
              <a:t>停机问题和</a:t>
            </a:r>
            <a:r>
              <a:rPr kumimoji="1" lang="en-US" altLang="zh-CN"/>
              <a:t>Gas</a:t>
            </a:r>
            <a:endParaRPr kumimoji="1" lang="en-US" altLang="zh-CN"/>
          </a:p>
          <a:p>
            <a:r>
              <a:rPr kumimoji="1" lang="zh-CN" altLang="en-US"/>
              <a:t>错误处理和虚拟机</a:t>
            </a:r>
            <a:endParaRPr kumimoji="1" lang="en-US" altLang="zh-CN"/>
          </a:p>
          <a:p>
            <a:r>
              <a:rPr lang="zh-CN" altLang="en-US"/>
              <a:t>智能合约缺陷的影响</a:t>
            </a:r>
            <a:endParaRPr lang="en-US" altLang="zh-CN"/>
          </a:p>
          <a:p>
            <a:r>
              <a:rPr kumimoji="1" lang="zh-CN" altLang="en-US"/>
              <a:t>反思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合约地址的生成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40000"/>
              </a:lnSpc>
            </a:pPr>
            <a:r>
              <a:rPr lang="zh-CN" altLang="en-US"/>
              <a:t>背景：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TW" altLang="zh-CN"/>
              <a:t>合约地址并不取决于外部的公钥，而是通过特定的算法计算得到。在以太坊中提供了两种生成合约地址的方法</a:t>
            </a:r>
            <a:endParaRPr lang="en-US" altLang="zh-TW"/>
          </a:p>
          <a:p>
            <a:pPr>
              <a:lnSpc>
                <a:spcPct val="140000"/>
              </a:lnSpc>
            </a:pPr>
            <a:r>
              <a:rPr lang="zh-CN" altLang="en-US"/>
              <a:t>合约地址生成方法</a:t>
            </a:r>
            <a:endParaRPr lang="en-US" altLang="zh-CN">
              <a:solidFill>
                <a:srgbClr val="C00000"/>
              </a:solidFill>
            </a:endParaRPr>
          </a:p>
          <a:p>
            <a:pPr lvl="1">
              <a:lnSpc>
                <a:spcPct val="140000"/>
              </a:lnSpc>
            </a:pPr>
            <a:r>
              <a:rPr lang="zh-TW" altLang="zh-CN"/>
              <a:t>通过合约创建者的地址和</a:t>
            </a:r>
            <a:r>
              <a:rPr lang="en-US" altLang="zh-CN"/>
              <a:t>Nonce</a:t>
            </a:r>
            <a:r>
              <a:rPr lang="zh-TW" altLang="zh-CN"/>
              <a:t>计算得到</a:t>
            </a:r>
            <a:endParaRPr lang="en-US" altLang="zh-TW"/>
          </a:p>
          <a:p>
            <a:pPr lvl="1">
              <a:lnSpc>
                <a:spcPct val="140000"/>
              </a:lnSpc>
            </a:pPr>
            <a:r>
              <a:rPr lang="zh-TW" altLang="zh-CN"/>
              <a:t>通过合约创建者地址、指定的初始化值和合约代码的哈希值计算得到</a:t>
            </a:r>
            <a:endParaRPr lang="en-US" altLang="zh-TW"/>
          </a:p>
          <a:p>
            <a:pPr fontAlgn="auto">
              <a:lnSpc>
                <a:spcPct val="13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合约地址的生成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6"/>
            <a:ext cx="8377564" cy="4813053"/>
          </a:xfrm>
        </p:spPr>
        <p:txBody>
          <a:bodyPr>
            <a:normAutofit fontScale="77500" lnSpcReduction="20000"/>
          </a:bodyPr>
          <a:lstStyle/>
          <a:p>
            <a:pPr marL="0" lvl="1" indent="0">
              <a:lnSpc>
                <a:spcPct val="140000"/>
              </a:lnSpc>
              <a:buNone/>
            </a:pPr>
            <a:r>
              <a:rPr lang="zh-CN" altLang="en-US" sz="2800"/>
              <a:t>实例：</a:t>
            </a:r>
            <a:r>
              <a:rPr lang="zh-TW" altLang="zh-CN" sz="2800"/>
              <a:t>通过合约创建者的地址和</a:t>
            </a:r>
            <a:r>
              <a:rPr lang="en-US" altLang="zh-CN" sz="2800"/>
              <a:t>Nonce</a:t>
            </a:r>
            <a:r>
              <a:rPr lang="zh-CN" altLang="en-US" sz="2800"/>
              <a:t>生成合约地址</a:t>
            </a:r>
            <a:endParaRPr lang="en-US" altLang="zh-CN" sz="2800"/>
          </a:p>
          <a:p>
            <a:pPr>
              <a:lnSpc>
                <a:spcPct val="140000"/>
              </a:lnSpc>
            </a:pPr>
            <a:r>
              <a:rPr lang="zh-CN" altLang="en-US"/>
              <a:t>输入：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TW" altLang="zh-CN"/>
              <a:t>创建者地址</a:t>
            </a:r>
            <a:r>
              <a:rPr lang="zh-CN" altLang="en-US"/>
              <a:t>：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TW" altLang="zh-CN"/>
              <a:t>Nonce值</a:t>
            </a:r>
            <a:r>
              <a:rPr lang="zh-CN" altLang="en-US"/>
              <a:t>：</a:t>
            </a:r>
            <a:endParaRPr lang="en-US" altLang="zh-TW"/>
          </a:p>
          <a:p>
            <a:pPr>
              <a:lnSpc>
                <a:spcPct val="140000"/>
              </a:lnSpc>
            </a:pPr>
            <a:r>
              <a:rPr lang="zh-CN" altLang="en-US"/>
              <a:t>使用</a:t>
            </a:r>
            <a:r>
              <a:rPr lang="zh-TW" altLang="zh-CN"/>
              <a:t>以太坊自定义的RLP（Recursive Length Prefix）编码格式</a:t>
            </a:r>
            <a:r>
              <a:rPr lang="zh-CN" altLang="en-US"/>
              <a:t>序列化数据</a:t>
            </a:r>
            <a:endParaRPr lang="en-US" altLang="zh-CN"/>
          </a:p>
          <a:p>
            <a:pPr>
              <a:lnSpc>
                <a:spcPct val="140000"/>
              </a:lnSpc>
            </a:pPr>
            <a:endParaRPr lang="en-US" altLang="zh-CN"/>
          </a:p>
          <a:p>
            <a:pPr>
              <a:lnSpc>
                <a:spcPct val="140000"/>
              </a:lnSpc>
            </a:pPr>
            <a:r>
              <a:rPr lang="zh-CN" altLang="en-US"/>
              <a:t>将序列化数据通过</a:t>
            </a:r>
            <a:r>
              <a:rPr lang="en-US" altLang="zh-CN"/>
              <a:t>SHA256</a:t>
            </a:r>
            <a:r>
              <a:rPr lang="zh-CN" altLang="en-US"/>
              <a:t>计算，得到长度为</a:t>
            </a:r>
            <a:r>
              <a:rPr lang="en-US" altLang="zh-CN"/>
              <a:t>256</a:t>
            </a:r>
            <a:r>
              <a:rPr lang="zh-CN" altLang="en-US"/>
              <a:t>位的哈希，值，取最后的</a:t>
            </a:r>
            <a:r>
              <a:rPr lang="en-US" altLang="zh-CN"/>
              <a:t>160</a:t>
            </a:r>
            <a:r>
              <a:rPr lang="zh-CN" altLang="en-US"/>
              <a:t>位</a:t>
            </a:r>
            <a:endParaRPr lang="en-US" altLang="zh-CN"/>
          </a:p>
          <a:p>
            <a:pPr marL="457200" lvl="1" indent="0">
              <a:lnSpc>
                <a:spcPct val="140000"/>
              </a:lnSpc>
              <a:buNone/>
            </a:pPr>
            <a:r>
              <a:rPr lang="en-US" altLang="zh-CN"/>
              <a:t> </a:t>
            </a:r>
            <a:endParaRPr lang="en-US" altLang="zh-CN"/>
          </a:p>
          <a:p>
            <a:pPr fontAlgn="auto">
              <a:lnSpc>
                <a:spcPct val="130000"/>
              </a:lnSpc>
            </a:pPr>
            <a:endParaRPr lang="en-US" altLang="zh-CN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2794000" y="3243580"/>
          <a:ext cx="3111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150"/>
              </a:tblGrid>
              <a:tr h="370840">
                <a:tc>
                  <a:txBody>
                    <a:bodyPr/>
                    <a:lstStyle/>
                    <a:p>
                      <a:pPr marL="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TW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1122362" y="4634229"/>
          <a:ext cx="679767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97676"/>
              </a:tblGrid>
              <a:tr h="370840">
                <a:tc>
                  <a:txBody>
                    <a:bodyPr/>
                    <a:lstStyle/>
                    <a:p>
                      <a:pPr marL="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0XD694238661F085A338F04B0C7C956A796B57018151F080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2755504" y="2803648"/>
          <a:ext cx="610466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04660"/>
              </a:tblGrid>
              <a:tr h="370840">
                <a:tc>
                  <a:txBody>
                    <a:bodyPr/>
                    <a:lstStyle/>
                    <a:p>
                      <a:pPr marL="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TW" altLang="zh-CN" dirty="0">
                          <a:solidFill>
                            <a:schemeClr val="tx1"/>
                          </a:solidFill>
                        </a:rPr>
                        <a:t>0x238661F085A338F04B0C7C956A796B57018151F0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1122362" y="6006085"/>
          <a:ext cx="643572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5726"/>
              </a:tblGrid>
              <a:tr h="370840">
                <a:tc>
                  <a:txBody>
                    <a:bodyPr/>
                    <a:lstStyle/>
                    <a:p>
                      <a:pPr marL="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0x5499F82BE656085c9636d85b559df2B17d5db33A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合约地址的生成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/>
          </a:bodyPr>
          <a:lstStyle/>
          <a:p>
            <a:pPr marL="0" indent="0" fontAlgn="auto">
              <a:lnSpc>
                <a:spcPct val="130000"/>
              </a:lnSpc>
              <a:buNone/>
            </a:pPr>
            <a:r>
              <a:rPr lang="zh-CN" altLang="en-US" sz="2400"/>
              <a:t>实例：通过合约创建者的地址和</a:t>
            </a:r>
            <a:r>
              <a:rPr lang="en-US" altLang="zh-CN" sz="2400"/>
              <a:t>Nonce</a:t>
            </a:r>
            <a:r>
              <a:rPr lang="zh-CN" altLang="en-US" sz="2400"/>
              <a:t>生成合约地址</a:t>
            </a:r>
            <a:endParaRPr lang="zh-CN" altLang="en-US" sz="2400"/>
          </a:p>
          <a:p>
            <a:pPr fontAlgn="auto">
              <a:lnSpc>
                <a:spcPct val="130000"/>
              </a:lnSpc>
            </a:pPr>
            <a:r>
              <a:rPr lang="zh-CN" altLang="en-US" sz="2400"/>
              <a:t>创建合约的时候需要使用到</a:t>
            </a:r>
            <a:r>
              <a:rPr lang="en-US" altLang="zh-CN" sz="2400"/>
              <a:t>Nonce</a:t>
            </a:r>
            <a:r>
              <a:rPr lang="zh-CN" altLang="en-US" sz="2400"/>
              <a:t>值</a:t>
            </a:r>
            <a:endParaRPr lang="zh-CN" altLang="en-US" sz="2400"/>
          </a:p>
          <a:p>
            <a:pPr fontAlgn="auto">
              <a:lnSpc>
                <a:spcPct val="130000"/>
              </a:lnSpc>
            </a:pPr>
            <a:r>
              <a:rPr lang="zh-CN" altLang="en-US" sz="2400"/>
              <a:t>当出现合约创建合约的情况的时候，</a:t>
            </a:r>
            <a:r>
              <a:rPr lang="zh-CN" altLang="en-US" sz="2400">
                <a:solidFill>
                  <a:srgbClr val="FF0000"/>
                </a:solidFill>
              </a:rPr>
              <a:t>创建其他合约的合约账户的</a:t>
            </a:r>
            <a:r>
              <a:rPr lang="en-US" altLang="zh-CN" sz="2400">
                <a:solidFill>
                  <a:srgbClr val="FF0000"/>
                </a:solidFill>
              </a:rPr>
              <a:t>Nonce</a:t>
            </a:r>
            <a:r>
              <a:rPr lang="zh-CN" altLang="en-US" sz="2400">
                <a:solidFill>
                  <a:srgbClr val="FF0000"/>
                </a:solidFill>
              </a:rPr>
              <a:t>值便需要改变</a:t>
            </a:r>
            <a:r>
              <a:rPr lang="zh-CN" altLang="en-US" sz="2400"/>
              <a:t>，否则该合约账户每一次计算得到的新合约地址都相同。</a:t>
            </a:r>
            <a:endParaRPr lang="zh-CN" altLang="en-US" sz="2400"/>
          </a:p>
          <a:p>
            <a:pPr fontAlgn="auto">
              <a:lnSpc>
                <a:spcPct val="130000"/>
              </a:lnSpc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智能合约简介</a:t>
            </a:r>
            <a:endParaRPr kumimoji="1" lang="en-US" altLang="zh-CN"/>
          </a:p>
          <a:p>
            <a:r>
              <a:rPr kumimoji="1" lang="zh-CN" altLang="en-US"/>
              <a:t>合约地址的生成</a:t>
            </a:r>
            <a:endParaRPr kumimoji="1" lang="en-US" altLang="zh-CN"/>
          </a:p>
          <a:p>
            <a:r>
              <a:rPr kumimoji="1" lang="zh-CN" altLang="en-US">
                <a:solidFill>
                  <a:srgbClr val="FF0000"/>
                </a:solidFill>
              </a:rPr>
              <a:t>调用合约</a:t>
            </a:r>
            <a:endParaRPr kumimoji="1" lang="en-US" altLang="zh-CN">
              <a:solidFill>
                <a:srgbClr val="FF0000"/>
              </a:solidFill>
            </a:endParaRPr>
          </a:p>
          <a:p>
            <a:r>
              <a:rPr kumimoji="1" lang="zh-CN" altLang="en-US"/>
              <a:t>创建合约</a:t>
            </a:r>
            <a:endParaRPr kumimoji="1" lang="en-US" altLang="zh-CN"/>
          </a:p>
          <a:p>
            <a:r>
              <a:rPr kumimoji="1" lang="zh-CN" altLang="en-US"/>
              <a:t>停机问题和</a:t>
            </a:r>
            <a:r>
              <a:rPr kumimoji="1" lang="en-US" altLang="zh-CN"/>
              <a:t>Gas</a:t>
            </a:r>
            <a:endParaRPr kumimoji="1" lang="en-US" altLang="zh-CN"/>
          </a:p>
          <a:p>
            <a:r>
              <a:rPr kumimoji="1" lang="zh-CN" altLang="en-US"/>
              <a:t>错误处理和虚拟机</a:t>
            </a:r>
            <a:endParaRPr kumimoji="1" lang="en-US" altLang="zh-CN"/>
          </a:p>
          <a:p>
            <a:r>
              <a:rPr lang="zh-CN" altLang="en-US"/>
              <a:t>智能合约缺陷的影响</a:t>
            </a:r>
            <a:endParaRPr lang="en-US" altLang="zh-CN"/>
          </a:p>
          <a:p>
            <a:r>
              <a:rPr kumimoji="1" lang="zh-CN" altLang="en-US"/>
              <a:t>反思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驱动智能合约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zh-CN" altLang="en-US" sz="2400"/>
              <a:t>背景：</a:t>
            </a:r>
            <a:endParaRPr lang="en-US" altLang="zh-TW" sz="2400"/>
          </a:p>
          <a:p>
            <a:pPr lvl="1">
              <a:lnSpc>
                <a:spcPct val="140000"/>
              </a:lnSpc>
            </a:pPr>
            <a:r>
              <a:rPr lang="zh-TW" altLang="zh-CN" sz="2400"/>
              <a:t>在状态模型的框架下，以太坊的状态通过交易来改变，智能合约的状态变化同样使用交易来实现。</a:t>
            </a:r>
            <a:endParaRPr lang="en-US" altLang="zh-TW" sz="2400"/>
          </a:p>
          <a:p>
            <a:pPr lvl="1">
              <a:lnSpc>
                <a:spcPct val="140000"/>
              </a:lnSpc>
            </a:pPr>
            <a:r>
              <a:rPr lang="zh-TW" altLang="zh-CN" sz="2400"/>
              <a:t>在整个合约的生命周期中，所有的状态变换都是通过执行特定交易来实现的，智能合约的每次运行都是通过交易来驱动。</a:t>
            </a:r>
            <a:endParaRPr lang="zh-CN" altLang="zh-CN" sz="2400"/>
          </a:p>
          <a:p>
            <a:pPr fontAlgn="auto">
              <a:lnSpc>
                <a:spcPct val="130000"/>
              </a:lnSpc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调用合约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40000"/>
              </a:lnSpc>
            </a:pPr>
            <a:r>
              <a:rPr lang="zh-CN" altLang="en-US"/>
              <a:t>背景：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CN" altLang="en-US"/>
              <a:t>在</a:t>
            </a:r>
            <a:r>
              <a:rPr lang="zh-TW" altLang="zh-CN"/>
              <a:t>一次交易中，以太坊按照事先的约定执行智能合约的代码，最后得到运行的结果</a:t>
            </a:r>
            <a:endParaRPr lang="en-US" altLang="zh-TW"/>
          </a:p>
          <a:p>
            <a:pPr>
              <a:lnSpc>
                <a:spcPct val="140000"/>
              </a:lnSpc>
            </a:pPr>
            <a:r>
              <a:rPr lang="zh-CN" altLang="en-US"/>
              <a:t>定义</a:t>
            </a:r>
            <a:endParaRPr lang="en-US" altLang="zh-TW"/>
          </a:p>
          <a:p>
            <a:pPr lvl="1">
              <a:lnSpc>
                <a:spcPct val="140000"/>
              </a:lnSpc>
            </a:pPr>
            <a:r>
              <a:rPr lang="zh-TW" altLang="zh-CN"/>
              <a:t>智能合约作为交易的接收方，按照交易发起者指定的函数和参数进行执行</a:t>
            </a:r>
            <a:r>
              <a:rPr lang="zh-CN" altLang="en-US"/>
              <a:t>，</a:t>
            </a:r>
            <a:r>
              <a:rPr lang="zh-TW" altLang="zh-CN"/>
              <a:t>这些</a:t>
            </a:r>
            <a:r>
              <a:rPr lang="zh-TW" altLang="zh-CN">
                <a:solidFill>
                  <a:srgbClr val="C00000"/>
                </a:solidFill>
              </a:rPr>
              <a:t>接收者是合约账户地址的交易</a:t>
            </a:r>
            <a:r>
              <a:rPr lang="zh-TW" altLang="zh-CN"/>
              <a:t>也被称作</a:t>
            </a:r>
            <a:r>
              <a:rPr lang="zh-TW" altLang="zh-CN">
                <a:solidFill>
                  <a:srgbClr val="C00000"/>
                </a:solidFill>
              </a:rPr>
              <a:t>合约调用</a:t>
            </a:r>
            <a:endParaRPr lang="en-US" altLang="zh-TW">
              <a:solidFill>
                <a:srgbClr val="C00000"/>
              </a:solidFill>
            </a:endParaRPr>
          </a:p>
          <a:p>
            <a:pPr lvl="1">
              <a:lnSpc>
                <a:spcPct val="140000"/>
              </a:lnSpc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调用合约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32418" y="949975"/>
            <a:ext cx="8377564" cy="4647953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40000"/>
              </a:lnSpc>
            </a:pPr>
            <a:r>
              <a:rPr lang="zh-CN" altLang="en-US"/>
              <a:t>如何调用合约函数：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CN" altLang="en-US"/>
              <a:t>交易接收方</a:t>
            </a:r>
            <a:endParaRPr lang="en-US" altLang="zh-CN"/>
          </a:p>
          <a:p>
            <a:pPr lvl="2">
              <a:lnSpc>
                <a:spcPct val="140000"/>
              </a:lnSpc>
            </a:pPr>
            <a:r>
              <a:rPr lang="zh-CN" altLang="en-US"/>
              <a:t>指定智能合约所在地址作为交易接收方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en-US" altLang="zh-CN"/>
              <a:t>data</a:t>
            </a:r>
            <a:r>
              <a:rPr lang="zh-TW" altLang="zh-CN"/>
              <a:t>字段</a:t>
            </a:r>
            <a:endParaRPr lang="en-US" altLang="zh-TW"/>
          </a:p>
          <a:p>
            <a:pPr lvl="2">
              <a:lnSpc>
                <a:spcPct val="140000"/>
              </a:lnSpc>
            </a:pPr>
            <a:r>
              <a:rPr lang="zh-TW" altLang="zh-CN"/>
              <a:t>为了实现调用过程中指定智能合约的不同函数以及携带函数的参数，以太坊在交易中加入了</a:t>
            </a:r>
            <a:r>
              <a:rPr lang="en-US" altLang="zh-CN"/>
              <a:t>data</a:t>
            </a:r>
            <a:r>
              <a:rPr lang="zh-TW" altLang="zh-CN"/>
              <a:t>字段用于存放这些数据。</a:t>
            </a:r>
            <a:endParaRPr lang="en-US" altLang="zh-TW"/>
          </a:p>
          <a:p>
            <a:pPr lvl="1">
              <a:lnSpc>
                <a:spcPct val="140000"/>
              </a:lnSpc>
            </a:pPr>
            <a:r>
              <a:rPr lang="zh-CN" altLang="en-US"/>
              <a:t>合约函数索引</a:t>
            </a:r>
            <a:endParaRPr lang="en-US" altLang="zh-CN"/>
          </a:p>
          <a:p>
            <a:pPr lvl="2">
              <a:lnSpc>
                <a:spcPct val="140000"/>
              </a:lnSpc>
            </a:pPr>
            <a:r>
              <a:rPr lang="zh-TW" altLang="zh-CN"/>
              <a:t>在现有的</a:t>
            </a:r>
            <a:r>
              <a:rPr lang="en-US" altLang="zh-CN"/>
              <a:t>ABI</a:t>
            </a:r>
            <a:r>
              <a:rPr lang="zh-TW" altLang="zh-CN"/>
              <a:t>约定中，使用了函数名的哈希值作为调用过程中函数的索引，并在这个哈希值的后面附上经过序列化编码的参数。</a:t>
            </a:r>
            <a:endParaRPr lang="zh-CN" altLang="zh-CN"/>
          </a:p>
          <a:p>
            <a:pPr>
              <a:lnSpc>
                <a:spcPct val="140000"/>
              </a:lnSpc>
            </a:pPr>
            <a:endParaRPr lang="zh-CN" altLang="en-US" sz="2400"/>
          </a:p>
          <a:p>
            <a:pPr>
              <a:lnSpc>
                <a:spcPct val="140000"/>
              </a:lnSpc>
            </a:pPr>
            <a:endParaRPr lang="en-US" altLang="zh-CN" sz="2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6195" y="5443012"/>
            <a:ext cx="6616931" cy="141498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调用合约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6"/>
            <a:ext cx="8377564" cy="4705103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40000"/>
              </a:lnSpc>
            </a:pPr>
            <a:r>
              <a:rPr lang="zh-CN" altLang="en-US"/>
              <a:t>实例：智能合约的调用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TW" altLang="zh-CN"/>
              <a:t>调用信息合约中的</a:t>
            </a:r>
            <a:r>
              <a:rPr lang="en-US" altLang="zh-CN"/>
              <a:t>Grow(int256, int256) </a:t>
            </a:r>
            <a:r>
              <a:rPr lang="zh-TW" altLang="zh-CN"/>
              <a:t>函数，</a:t>
            </a:r>
            <a:r>
              <a:rPr lang="zh-CN" altLang="en-US"/>
              <a:t>需要</a:t>
            </a:r>
            <a:r>
              <a:rPr lang="zh-TW" altLang="zh-CN"/>
              <a:t>知道</a:t>
            </a:r>
            <a:endParaRPr lang="en-US" altLang="zh-TW"/>
          </a:p>
          <a:p>
            <a:pPr lvl="2">
              <a:lnSpc>
                <a:spcPct val="140000"/>
              </a:lnSpc>
            </a:pPr>
            <a:r>
              <a:rPr lang="zh-TW" altLang="zh-CN"/>
              <a:t>合约账户地址</a:t>
            </a:r>
            <a:endParaRPr lang="en-US" altLang="zh-TW"/>
          </a:p>
          <a:p>
            <a:pPr lvl="2">
              <a:lnSpc>
                <a:spcPct val="140000"/>
              </a:lnSpc>
            </a:pPr>
            <a:r>
              <a:rPr lang="zh-TW" altLang="zh-CN"/>
              <a:t>被调用的合约函数</a:t>
            </a:r>
            <a:endParaRPr lang="en-US" altLang="zh-TW"/>
          </a:p>
          <a:p>
            <a:pPr lvl="1">
              <a:lnSpc>
                <a:spcPct val="140000"/>
              </a:lnSpc>
            </a:pPr>
            <a:r>
              <a:rPr lang="zh-CN" altLang="en-US"/>
              <a:t>合约账户地址</a:t>
            </a:r>
            <a:endParaRPr lang="en-US" altLang="zh-CN"/>
          </a:p>
          <a:p>
            <a:pPr lvl="1">
              <a:lnSpc>
                <a:spcPct val="140000"/>
              </a:lnSpc>
            </a:pP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CN" altLang="en-US"/>
              <a:t>被调用的合约函数</a:t>
            </a:r>
            <a:endParaRPr lang="en-US" altLang="zh-CN"/>
          </a:p>
          <a:p>
            <a:pPr lvl="2">
              <a:lnSpc>
                <a:spcPct val="140000"/>
              </a:lnSpc>
            </a:pPr>
            <a:r>
              <a:rPr lang="zh-TW" altLang="zh-CN"/>
              <a:t>计算</a:t>
            </a:r>
            <a:r>
              <a:rPr lang="en-US" altLang="zh-CN"/>
              <a:t>Grow(int256, int256)</a:t>
            </a:r>
            <a:r>
              <a:rPr lang="zh-CN" altLang="en-US"/>
              <a:t>的</a:t>
            </a:r>
            <a:r>
              <a:rPr lang="en-US" altLang="zh-CN"/>
              <a:t>SHA256</a:t>
            </a:r>
            <a:r>
              <a:rPr lang="zh-TW" altLang="zh-CN"/>
              <a:t>哈希值并取前</a:t>
            </a:r>
            <a:r>
              <a:rPr lang="en-US" altLang="zh-CN"/>
              <a:t>64</a:t>
            </a:r>
            <a:r>
              <a:rPr lang="zh-TW" altLang="zh-CN"/>
              <a:t>位，</a:t>
            </a:r>
            <a:r>
              <a:rPr lang="zh-CN" altLang="en-US"/>
              <a:t>得到</a:t>
            </a:r>
            <a:endParaRPr lang="en-US" altLang="zh-CN"/>
          </a:p>
          <a:p>
            <a:pPr>
              <a:lnSpc>
                <a:spcPct val="140000"/>
              </a:lnSpc>
            </a:pPr>
            <a:endParaRPr lang="en-US" altLang="zh-CN" sz="24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617156" y="4735061"/>
          <a:ext cx="660609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06094"/>
              </a:tblGrid>
              <a:tr h="370840">
                <a:tc>
                  <a:txBody>
                    <a:bodyPr/>
                    <a:lstStyle/>
                    <a:p>
                      <a:pPr marL="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0x5499F82BE656085c9636d85b559df2B17d5db33A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617156" y="6134847"/>
          <a:ext cx="154831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8319"/>
              </a:tblGrid>
              <a:tr h="370840">
                <a:tc>
                  <a:txBody>
                    <a:bodyPr/>
                    <a:lstStyle/>
                    <a:p>
                      <a:pPr marL="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0xddb774da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调用合约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041647"/>
            <a:ext cx="8377564" cy="3634194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zh-CN" altLang="en-US" sz="2400"/>
              <a:t>实例：调用智能合约函数</a:t>
            </a:r>
            <a:r>
              <a:rPr lang="en-US" altLang="zh-CN" sz="2400"/>
              <a:t>Grow(1,1)</a:t>
            </a:r>
            <a:endParaRPr lang="en-US" altLang="zh-CN" sz="2400"/>
          </a:p>
          <a:p>
            <a:pPr lvl="1">
              <a:lnSpc>
                <a:spcPct val="140000"/>
              </a:lnSpc>
            </a:pPr>
            <a:r>
              <a:rPr lang="zh-CN" altLang="en-US" sz="2000"/>
              <a:t>构造交易</a:t>
            </a:r>
            <a:endParaRPr lang="en-US" altLang="zh-CN" sz="2000"/>
          </a:p>
          <a:p>
            <a:pPr lvl="2">
              <a:lnSpc>
                <a:spcPct val="140000"/>
              </a:lnSpc>
            </a:pPr>
            <a:r>
              <a:rPr lang="zh-CN" altLang="en-US" sz="1800"/>
              <a:t>交易接收方：合约账户地址</a:t>
            </a:r>
            <a:endParaRPr lang="en-US" altLang="zh-CN" sz="1800"/>
          </a:p>
          <a:p>
            <a:pPr lvl="2">
              <a:lnSpc>
                <a:spcPct val="140000"/>
              </a:lnSpc>
            </a:pPr>
            <a:r>
              <a:rPr lang="en-US" altLang="zh-CN" sz="1800"/>
              <a:t>Data</a:t>
            </a:r>
            <a:r>
              <a:rPr lang="zh-CN" altLang="en-US" sz="1800"/>
              <a:t>字段：</a:t>
            </a:r>
            <a:r>
              <a:rPr lang="en-US" altLang="zh-CN" sz="1800"/>
              <a:t>0xddbb774da0000…00010000…0001</a:t>
            </a:r>
            <a:endParaRPr lang="en-US" altLang="zh-CN" sz="1800"/>
          </a:p>
          <a:p>
            <a:pPr lvl="3">
              <a:lnSpc>
                <a:spcPct val="140000"/>
              </a:lnSpc>
            </a:pPr>
            <a:r>
              <a:rPr lang="en-US" altLang="zh-CN" sz="1600"/>
              <a:t>0xddb774da</a:t>
            </a:r>
            <a:r>
              <a:rPr lang="zh-TW" altLang="zh-CN" sz="1600"/>
              <a:t>是要调用的函数</a:t>
            </a:r>
            <a:endParaRPr lang="en-US" altLang="zh-TW" sz="1600"/>
          </a:p>
          <a:p>
            <a:pPr lvl="3">
              <a:lnSpc>
                <a:spcPct val="140000"/>
              </a:lnSpc>
            </a:pPr>
            <a:r>
              <a:rPr lang="en-US" altLang="zh-CN" sz="1600"/>
              <a:t>0x0000…0001</a:t>
            </a:r>
            <a:r>
              <a:rPr lang="zh-TW" altLang="zh-CN" sz="1600"/>
              <a:t>和</a:t>
            </a:r>
            <a:r>
              <a:rPr lang="en-US" altLang="zh-CN" sz="1600"/>
              <a:t>0x0000…0001</a:t>
            </a:r>
            <a:r>
              <a:rPr lang="zh-TW" altLang="zh-CN" sz="1600"/>
              <a:t>是</a:t>
            </a:r>
            <a:r>
              <a:rPr lang="en-US" altLang="zh-CN" sz="1600"/>
              <a:t>256</a:t>
            </a:r>
            <a:r>
              <a:rPr lang="zh-TW" altLang="zh-CN" sz="1600"/>
              <a:t>位的参数</a:t>
            </a:r>
            <a:endParaRPr lang="en-US" altLang="zh-TW" sz="1600"/>
          </a:p>
          <a:p>
            <a:pPr>
              <a:lnSpc>
                <a:spcPct val="140000"/>
              </a:lnSpc>
            </a:pPr>
            <a:endParaRPr lang="en-US" altLang="zh-CN" sz="2400" dirty="0"/>
          </a:p>
        </p:txBody>
      </p:sp>
      <p:pic>
        <p:nvPicPr>
          <p:cNvPr id="4" name="图片 3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20605" y="4019830"/>
            <a:ext cx="5131290" cy="2271559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604508" y="6295251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1200" dirty="0"/>
              <a:t>智能合约的调</a:t>
            </a:r>
            <a:r>
              <a:rPr lang="zh-CN" altLang="en-US" sz="1200" dirty="0"/>
              <a:t>用</a:t>
            </a:r>
            <a:endParaRPr lang="zh-CN" alt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课程大纲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270910" y="1180618"/>
            <a:ext cx="8745767" cy="5254905"/>
          </a:xfrm>
        </p:spPr>
        <p:txBody>
          <a:bodyPr/>
          <a:lstStyle/>
          <a:p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 	9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  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课程介绍，与区块链落地应用；比特币前传</a:t>
            </a:r>
            <a:endParaRPr lang="en-US" altLang="zh-CN" sz="1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Part-1:</a:t>
            </a:r>
            <a:r>
              <a:rPr lang="zh-CN" altLang="en-US" sz="2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比特币与以太坊基础知识部分</a:t>
            </a:r>
            <a:endParaRPr lang="zh-CN" altLang="en-US" sz="2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Week-2,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Bitcoin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的密码学基础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Week-3,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Bitcoin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的数据结构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Week-4,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Bitcoin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运行机制：共识机制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Week-5,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比特币的挖矿、区块链的分叉原理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Week-6,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比特币 社区 与 激励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Week-7,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比特币网络、匿名、与监管</a:t>
            </a:r>
            <a:endParaRPr lang="zh-CN" altLang="en-US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Week-8, 	10</a:t>
            </a:r>
            <a:r>
              <a:rPr lang="zh-CN" altLang="en-US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以太坊概述、数据结构 与 共识机制</a:t>
            </a:r>
            <a:endParaRPr lang="en-US" altLang="zh-CN" sz="1800" b="1" dirty="0">
              <a:solidFill>
                <a:srgbClr val="9420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Week-9, 	10</a:t>
            </a:r>
            <a:r>
              <a:rPr lang="zh-CN" altLang="en-US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r>
              <a:rPr lang="zh-CN" altLang="en-US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942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智能合约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Week-10, 11</a:t>
            </a:r>
            <a:r>
              <a:rPr lang="zh-CN" altLang="en-US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考试周（不上课）</a:t>
            </a:r>
            <a:endParaRPr lang="zh-CN" altLang="en-US" sz="1800" b="1" dirty="0">
              <a:solidFill>
                <a:srgbClr val="0432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519182"/>
            <a:ext cx="616066" cy="36213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调用合约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204899"/>
            <a:ext cx="8377564" cy="363419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30000"/>
              </a:lnSpc>
              <a:buFont typeface="+mj-lt"/>
              <a:buAutoNum type="arabicPeriod"/>
            </a:pPr>
            <a:r>
              <a:rPr lang="zh-CN" altLang="en-US" sz="2400"/>
              <a:t>直接调用</a:t>
            </a:r>
            <a:endParaRPr lang="en-US" altLang="zh-CN" sz="24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627" y="2343340"/>
            <a:ext cx="4133728" cy="2377007"/>
          </a:xfrm>
          <a:prstGeom prst="rect">
            <a:avLst/>
          </a:prstGeom>
        </p:spPr>
      </p:pic>
      <p:sp>
        <p:nvSpPr>
          <p:cNvPr id="8" name="内容占位符 2"/>
          <p:cNvSpPr txBox="1"/>
          <p:nvPr/>
        </p:nvSpPr>
        <p:spPr bwMode="auto">
          <a:xfrm>
            <a:off x="4573809" y="2299409"/>
            <a:ext cx="4241800" cy="3634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normAutofit/>
          </a:bodyPr>
          <a:lstStyle>
            <a:lvl1pPr marL="292100" indent="-2921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100000"/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9144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 defTabSz="914400"/>
            <a:r>
              <a:rPr lang="zh-CN" altLang="en-US" sz="1800" kern="0"/>
              <a:t>如果在执行</a:t>
            </a:r>
            <a:r>
              <a:rPr lang="en-US" altLang="zh-CN" sz="1800" kern="0"/>
              <a:t>a.foo()</a:t>
            </a:r>
            <a:r>
              <a:rPr lang="zh-CN" altLang="en-US" sz="1800" kern="0"/>
              <a:t>过程中抛出错误，则</a:t>
            </a:r>
            <a:r>
              <a:rPr lang="en-US" altLang="zh-CN" sz="1800" kern="0"/>
              <a:t>callAFooDirectly</a:t>
            </a:r>
            <a:r>
              <a:rPr lang="zh-CN" altLang="en-US" sz="1800" kern="0"/>
              <a:t>也抛出错误，本次调用全部回滚。</a:t>
            </a:r>
            <a:endParaRPr lang="en-US" altLang="zh-CN" sz="1800" kern="0"/>
          </a:p>
          <a:p>
            <a:pPr defTabSz="914400"/>
            <a:r>
              <a:rPr lang="en-US" altLang="zh-CN" sz="1800" kern="0"/>
              <a:t>ua</a:t>
            </a:r>
            <a:r>
              <a:rPr lang="zh-CN" altLang="en-US" sz="1800" kern="0"/>
              <a:t>为执行</a:t>
            </a:r>
            <a:r>
              <a:rPr lang="en-US" altLang="zh-CN" sz="1800" kern="0"/>
              <a:t>a.foo(“call foo directly”)</a:t>
            </a:r>
            <a:r>
              <a:rPr lang="zh-CN" altLang="en-US" sz="1800" kern="0"/>
              <a:t>的返回值。</a:t>
            </a:r>
            <a:endParaRPr lang="en-US" altLang="zh-CN" sz="1800" kern="0"/>
          </a:p>
          <a:p>
            <a:pPr defTabSz="914400"/>
            <a:r>
              <a:rPr lang="zh-CN" altLang="en-US" sz="1800" kern="0"/>
              <a:t>可以通过</a:t>
            </a:r>
            <a:r>
              <a:rPr lang="en-US" altLang="zh-CN" sz="1800" kern="0"/>
              <a:t>.gas() </a:t>
            </a:r>
            <a:r>
              <a:rPr lang="zh-CN" altLang="en-US" sz="1800" kern="0"/>
              <a:t>和 </a:t>
            </a:r>
            <a:r>
              <a:rPr lang="en-US" altLang="zh-CN" sz="1800" kern="0"/>
              <a:t>.value() </a:t>
            </a:r>
            <a:r>
              <a:rPr lang="zh-CN" altLang="en-US" sz="1800" kern="0"/>
              <a:t>调整提供的</a:t>
            </a:r>
            <a:r>
              <a:rPr lang="en-US" altLang="zh-CN" sz="1800" kern="0"/>
              <a:t>gas</a:t>
            </a:r>
            <a:r>
              <a:rPr lang="zh-CN" altLang="en-US" sz="1800" kern="0"/>
              <a:t>数量或提供一些</a:t>
            </a:r>
            <a:r>
              <a:rPr lang="en-US" altLang="zh-CN" sz="1800" kern="0"/>
              <a:t>ETH</a:t>
            </a:r>
            <a:r>
              <a:rPr lang="zh-CN" altLang="en-US" sz="1800" kern="0"/>
              <a:t>。</a:t>
            </a:r>
            <a:endParaRPr lang="en-US" altLang="zh-CN" sz="1800" kern="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调用合约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204883"/>
            <a:ext cx="8377564" cy="363419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30000"/>
              </a:lnSpc>
              <a:buFont typeface="+mj-lt"/>
              <a:buAutoNum type="arabicPeriod" startAt="2"/>
            </a:pPr>
            <a:r>
              <a:rPr lang="zh-CN" altLang="en-US" sz="2400"/>
              <a:t>使用</a:t>
            </a:r>
            <a:r>
              <a:rPr lang="en-US" altLang="zh-CN" sz="2400"/>
              <a:t>address</a:t>
            </a:r>
            <a:r>
              <a:rPr lang="zh-CN" altLang="en-US" sz="2400"/>
              <a:t>类型的</a:t>
            </a:r>
            <a:r>
              <a:rPr lang="en-US" altLang="zh-CN" sz="2400"/>
              <a:t>call()</a:t>
            </a:r>
            <a:r>
              <a:rPr lang="zh-CN" altLang="en-US" sz="2400"/>
              <a:t>函数</a:t>
            </a:r>
            <a:endParaRPr lang="en-US" altLang="zh-CN" sz="2400" dirty="0"/>
          </a:p>
        </p:txBody>
      </p:sp>
      <p:sp>
        <p:nvSpPr>
          <p:cNvPr id="8" name="内容占位符 2"/>
          <p:cNvSpPr txBox="1"/>
          <p:nvPr/>
        </p:nvSpPr>
        <p:spPr bwMode="auto">
          <a:xfrm>
            <a:off x="670559" y="3836020"/>
            <a:ext cx="7586749" cy="3634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normAutofit/>
          </a:bodyPr>
          <a:lstStyle>
            <a:lvl1pPr marL="292100" indent="-2921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100000"/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9144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 defTabSz="914400"/>
            <a:r>
              <a:rPr lang="zh-CN" altLang="en-US" sz="1800" kern="0"/>
              <a:t>第一个参数被编码成</a:t>
            </a:r>
            <a:r>
              <a:rPr lang="en-US" altLang="zh-CN" sz="1800" kern="0"/>
              <a:t>4 </a:t>
            </a:r>
            <a:r>
              <a:rPr lang="zh-CN" altLang="en-US" sz="1800" kern="0"/>
              <a:t>个字节，表示要调用的函数的签名。</a:t>
            </a:r>
            <a:endParaRPr lang="en-US" altLang="zh-CN" sz="1800" kern="0"/>
          </a:p>
          <a:p>
            <a:pPr defTabSz="914400"/>
            <a:r>
              <a:rPr lang="zh-CN" altLang="en-US" sz="1800" kern="0"/>
              <a:t>其它参数会被扩展到 </a:t>
            </a:r>
            <a:r>
              <a:rPr lang="en-US" altLang="zh-CN" sz="1800" kern="0"/>
              <a:t>32 </a:t>
            </a:r>
            <a:r>
              <a:rPr lang="zh-CN" altLang="en-US" sz="1800" kern="0"/>
              <a:t>字节，表示要调用函数的参数。</a:t>
            </a:r>
            <a:endParaRPr lang="en-US" altLang="zh-CN" sz="1800" kern="0"/>
          </a:p>
          <a:p>
            <a:pPr defTabSz="914400"/>
            <a:r>
              <a:rPr lang="zh-CN" altLang="en-US" sz="1800" kern="0"/>
              <a:t>上面的这个例子相当于</a:t>
            </a:r>
            <a:r>
              <a:rPr lang="en-US" altLang="zh-CN" sz="1800" kern="0"/>
              <a:t>A(addr).foo(“call foo by func call”)</a:t>
            </a:r>
            <a:r>
              <a:rPr lang="zh-CN" altLang="en-US" sz="1800" kern="0"/>
              <a:t>。</a:t>
            </a:r>
            <a:endParaRPr lang="en-US" altLang="zh-CN" sz="1800" kern="0"/>
          </a:p>
          <a:p>
            <a:pPr defTabSz="914400"/>
            <a:r>
              <a:rPr lang="zh-CN" altLang="en-US" sz="1800" kern="0"/>
              <a:t>返回一个布尔值表明了被调用的函数已经</a:t>
            </a:r>
            <a:r>
              <a:rPr lang="zh-CN" altLang="en-US" sz="1800" kern="0">
                <a:solidFill>
                  <a:srgbClr val="3F7141"/>
                </a:solidFill>
              </a:rPr>
              <a:t>执行完毕（</a:t>
            </a:r>
            <a:r>
              <a:rPr lang="en-US" altLang="zh-CN" sz="1800" kern="0">
                <a:solidFill>
                  <a:srgbClr val="3F7141"/>
                </a:solidFill>
              </a:rPr>
              <a:t>true</a:t>
            </a:r>
            <a:r>
              <a:rPr lang="zh-CN" altLang="en-US" sz="1800" kern="0">
                <a:solidFill>
                  <a:srgbClr val="3F7141"/>
                </a:solidFill>
              </a:rPr>
              <a:t>）</a:t>
            </a:r>
            <a:r>
              <a:rPr lang="zh-CN" altLang="en-US" sz="1800" kern="0"/>
              <a:t>或者引发 了一个 </a:t>
            </a:r>
            <a:r>
              <a:rPr lang="en-US" altLang="zh-CN" sz="1800" kern="0">
                <a:solidFill>
                  <a:srgbClr val="FF0000"/>
                </a:solidFill>
              </a:rPr>
              <a:t>EVM </a:t>
            </a:r>
            <a:r>
              <a:rPr lang="zh-CN" altLang="en-US" sz="1800" kern="0">
                <a:solidFill>
                  <a:srgbClr val="FF0000"/>
                </a:solidFill>
              </a:rPr>
              <a:t>异常（</a:t>
            </a:r>
            <a:r>
              <a:rPr lang="en-US" altLang="zh-CN" sz="1800" kern="0">
                <a:solidFill>
                  <a:srgbClr val="FF0000"/>
                </a:solidFill>
              </a:rPr>
              <a:t>false)</a:t>
            </a:r>
            <a:r>
              <a:rPr lang="zh-CN" altLang="en-US" sz="1800" kern="0"/>
              <a:t>，无法获取函数返回值。</a:t>
            </a:r>
            <a:endParaRPr lang="en-US" altLang="zh-CN" sz="1800" kern="0"/>
          </a:p>
          <a:p>
            <a:pPr defTabSz="914400"/>
            <a:r>
              <a:rPr lang="zh-CN" altLang="en-US" sz="1800" kern="0"/>
              <a:t>也可以通过</a:t>
            </a:r>
            <a:r>
              <a:rPr lang="en-US" altLang="zh-CN" sz="1800" kern="0"/>
              <a:t>.gas() </a:t>
            </a:r>
            <a:r>
              <a:rPr lang="zh-CN" altLang="en-US" sz="1800" kern="0"/>
              <a:t>和 </a:t>
            </a:r>
            <a:r>
              <a:rPr lang="en-US" altLang="zh-CN" sz="1800" kern="0"/>
              <a:t>.value() </a:t>
            </a:r>
            <a:r>
              <a:rPr lang="zh-CN" altLang="en-US" sz="1800" kern="0"/>
              <a:t>调整提供的</a:t>
            </a:r>
            <a:r>
              <a:rPr lang="en-US" altLang="zh-CN" sz="1800" kern="0"/>
              <a:t>gas</a:t>
            </a:r>
            <a:r>
              <a:rPr lang="zh-CN" altLang="en-US" sz="1800" kern="0"/>
              <a:t>数量或提供一些</a:t>
            </a:r>
            <a:r>
              <a:rPr lang="en-US" altLang="zh-CN" sz="1800" kern="0"/>
              <a:t>ETH.</a:t>
            </a:r>
            <a:endParaRPr lang="en-US" altLang="zh-CN" sz="1800" kern="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9077" y="1867147"/>
            <a:ext cx="6043931" cy="17351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调用合约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204883"/>
            <a:ext cx="8377564" cy="363419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30000"/>
              </a:lnSpc>
              <a:buFont typeface="+mj-lt"/>
              <a:buAutoNum type="arabicPeriod" startAt="3"/>
            </a:pPr>
            <a:r>
              <a:rPr lang="zh-CN" altLang="en-US" sz="2400"/>
              <a:t>代理调用 </a:t>
            </a:r>
            <a:r>
              <a:rPr lang="en-US" altLang="zh-CN" sz="2400"/>
              <a:t>delegatecall()</a:t>
            </a:r>
            <a:endParaRPr lang="en-US" altLang="zh-CN" sz="2400" dirty="0"/>
          </a:p>
        </p:txBody>
      </p:sp>
      <p:sp>
        <p:nvSpPr>
          <p:cNvPr id="8" name="内容占位符 2"/>
          <p:cNvSpPr txBox="1"/>
          <p:nvPr/>
        </p:nvSpPr>
        <p:spPr bwMode="auto">
          <a:xfrm>
            <a:off x="679241" y="4650667"/>
            <a:ext cx="7586749" cy="3634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normAutofit/>
          </a:bodyPr>
          <a:lstStyle>
            <a:lvl1pPr marL="292100" indent="-2921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100000"/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9144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 defTabSz="914400"/>
            <a:r>
              <a:rPr lang="zh-CN" altLang="en-US" sz="1800" kern="0"/>
              <a:t>使用方法与</a:t>
            </a:r>
            <a:r>
              <a:rPr lang="en-US" altLang="zh-CN" sz="1800" kern="0"/>
              <a:t>call()</a:t>
            </a:r>
            <a:r>
              <a:rPr lang="zh-CN" altLang="en-US" sz="1800" kern="0"/>
              <a:t>相同，只是不能使用</a:t>
            </a:r>
            <a:r>
              <a:rPr lang="en-US" altLang="zh-CN" sz="1800" kern="0"/>
              <a:t>.value()</a:t>
            </a:r>
            <a:endParaRPr lang="en-US" altLang="zh-CN" sz="1800" kern="0"/>
          </a:p>
          <a:p>
            <a:pPr defTabSz="914400"/>
            <a:r>
              <a:rPr lang="zh-CN" altLang="en-US" sz="1800" kern="0"/>
              <a:t>区别在于是否切换上下文</a:t>
            </a:r>
            <a:endParaRPr lang="en-US" altLang="zh-CN" sz="1800" kern="0"/>
          </a:p>
          <a:p>
            <a:pPr lvl="1" defTabSz="914400"/>
            <a:r>
              <a:rPr lang="en-US" altLang="zh-CN" sz="1800" kern="0"/>
              <a:t>call()</a:t>
            </a:r>
            <a:r>
              <a:rPr lang="zh-CN" altLang="en-US" sz="1800" kern="0"/>
              <a:t>切换到被调用的智能合约上下文中</a:t>
            </a:r>
            <a:endParaRPr lang="en-US" altLang="zh-CN" sz="1800" kern="0"/>
          </a:p>
          <a:p>
            <a:pPr lvl="1" defTabSz="914400"/>
            <a:r>
              <a:rPr lang="en-US" altLang="zh-CN" sz="1800" kern="0"/>
              <a:t>delegatecall()</a:t>
            </a:r>
            <a:r>
              <a:rPr lang="zh-CN" altLang="en-US" sz="1800" kern="0"/>
              <a:t>只使用给定地址的代码，其它属性（存储，余额等）都取自当前合约。</a:t>
            </a:r>
            <a:r>
              <a:rPr lang="en-US" altLang="zh-CN" sz="1800" kern="0"/>
              <a:t>delegatecall </a:t>
            </a:r>
            <a:r>
              <a:rPr lang="zh-CN" altLang="en-US" sz="1800" kern="0"/>
              <a:t>的目的是使用存储在另外一个合约中的库代码</a:t>
            </a:r>
            <a:endParaRPr lang="en-US" altLang="zh-CN" sz="1800" kern="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4762" y="1739022"/>
            <a:ext cx="7035709" cy="279680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调用合约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041647"/>
            <a:ext cx="8377564" cy="3634194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zh-CN" altLang="en-US" sz="2400"/>
              <a:t>智能合约的一些关于转账和调用的函数：</a:t>
            </a:r>
            <a:endParaRPr lang="en-US" altLang="zh-CN" sz="24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8400" y="1639665"/>
            <a:ext cx="6916189" cy="460880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调用合约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041647"/>
            <a:ext cx="8377564" cy="3634194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zh-CN" altLang="en-US" sz="2400"/>
              <a:t>三种发送</a:t>
            </a:r>
            <a:r>
              <a:rPr lang="en-US" altLang="zh-CN" sz="2400"/>
              <a:t>ETH</a:t>
            </a:r>
            <a:r>
              <a:rPr lang="zh-CN" altLang="en-US" sz="2400"/>
              <a:t>的方式：</a:t>
            </a:r>
            <a:endParaRPr lang="en-US" altLang="zh-CN" sz="2400"/>
          </a:p>
          <a:p>
            <a:pPr lvl="1">
              <a:lnSpc>
                <a:spcPct val="140000"/>
              </a:lnSpc>
            </a:pPr>
            <a:r>
              <a:rPr lang="en-US" altLang="zh-CN" sz="2400"/>
              <a:t>&lt;address&gt;.transfer(uint256 amount)</a:t>
            </a:r>
            <a:endParaRPr lang="en-US" altLang="zh-CN" sz="2400"/>
          </a:p>
          <a:p>
            <a:pPr lvl="1">
              <a:lnSpc>
                <a:spcPct val="140000"/>
              </a:lnSpc>
            </a:pPr>
            <a:r>
              <a:rPr lang="en-US" altLang="zh-CN" sz="2400"/>
              <a:t>&lt;address&gt;.send(uint256 amount) returns (bool)</a:t>
            </a:r>
            <a:endParaRPr lang="en-US" altLang="zh-CN" sz="2400"/>
          </a:p>
          <a:p>
            <a:pPr lvl="1">
              <a:lnSpc>
                <a:spcPct val="140000"/>
              </a:lnSpc>
            </a:pPr>
            <a:r>
              <a:rPr lang="en-US" altLang="zh-CN" sz="2400"/>
              <a:t>&lt;address&gt;.call.value(uint256 amount)()</a:t>
            </a:r>
            <a:endParaRPr lang="en-US" altLang="zh-CN" sz="2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智能合约简介</a:t>
            </a:r>
            <a:endParaRPr kumimoji="1" lang="en-US" altLang="zh-CN"/>
          </a:p>
          <a:p>
            <a:r>
              <a:rPr kumimoji="1" lang="zh-CN" altLang="en-US"/>
              <a:t>合约地址的生成</a:t>
            </a:r>
            <a:endParaRPr kumimoji="1" lang="en-US" altLang="zh-CN"/>
          </a:p>
          <a:p>
            <a:r>
              <a:rPr kumimoji="1" lang="zh-CN" altLang="en-US"/>
              <a:t>调用合约</a:t>
            </a:r>
            <a:endParaRPr kumimoji="1" lang="en-US" altLang="zh-CN"/>
          </a:p>
          <a:p>
            <a:r>
              <a:rPr kumimoji="1" lang="zh-CN" altLang="en-US">
                <a:solidFill>
                  <a:srgbClr val="FF0000"/>
                </a:solidFill>
              </a:rPr>
              <a:t>创建合约</a:t>
            </a:r>
            <a:endParaRPr kumimoji="1" lang="en-US" altLang="zh-CN">
              <a:solidFill>
                <a:srgbClr val="FF0000"/>
              </a:solidFill>
            </a:endParaRPr>
          </a:p>
          <a:p>
            <a:r>
              <a:rPr kumimoji="1" lang="zh-CN" altLang="en-US"/>
              <a:t>停机问题和</a:t>
            </a:r>
            <a:r>
              <a:rPr kumimoji="1" lang="en-US" altLang="zh-CN"/>
              <a:t>Gas</a:t>
            </a:r>
            <a:endParaRPr kumimoji="1" lang="en-US" altLang="zh-CN"/>
          </a:p>
          <a:p>
            <a:r>
              <a:rPr kumimoji="1" lang="zh-CN" altLang="en-US"/>
              <a:t>错误处理和虚拟机</a:t>
            </a:r>
            <a:endParaRPr kumimoji="1" lang="en-US" altLang="zh-CN"/>
          </a:p>
          <a:p>
            <a:r>
              <a:rPr lang="zh-CN" altLang="en-US"/>
              <a:t>智能合约缺陷的影响</a:t>
            </a:r>
            <a:endParaRPr lang="en-US" altLang="zh-CN"/>
          </a:p>
          <a:p>
            <a:r>
              <a:rPr kumimoji="1" lang="zh-CN" altLang="en-US"/>
              <a:t>反思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创建合约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 fontScale="92500"/>
          </a:bodyPr>
          <a:lstStyle/>
          <a:p>
            <a:r>
              <a:rPr lang="zh-CN" altLang="en-US"/>
              <a:t>背景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CN" altLang="en-US"/>
              <a:t>智能合约的代码存储在账户之中，账户中的代码从无到有同样也是一种状态的变化</a:t>
            </a:r>
            <a:endParaRPr lang="en-US" altLang="zh-CN"/>
          </a:p>
          <a:p>
            <a:pPr>
              <a:lnSpc>
                <a:spcPct val="140000"/>
              </a:lnSpc>
            </a:pPr>
            <a:r>
              <a:rPr lang="zh-CN" altLang="en-US"/>
              <a:t>定义</a:t>
            </a:r>
            <a:endParaRPr lang="zh-CN" altLang="en-US"/>
          </a:p>
          <a:p>
            <a:pPr lvl="1">
              <a:lnSpc>
                <a:spcPct val="140000"/>
              </a:lnSpc>
            </a:pPr>
            <a:r>
              <a:rPr lang="zh-CN" altLang="en-US"/>
              <a:t>通过</a:t>
            </a:r>
            <a:r>
              <a:rPr lang="zh-CN" altLang="en-US">
                <a:solidFill>
                  <a:srgbClr val="C00000"/>
                </a:solidFill>
              </a:rPr>
              <a:t>发送交易将代码存储到以太坊的合约账户之中</a:t>
            </a:r>
            <a:r>
              <a:rPr lang="zh-CN" altLang="en-US"/>
              <a:t>，这个过程便是</a:t>
            </a:r>
            <a:r>
              <a:rPr lang="zh-CN" altLang="en-US">
                <a:solidFill>
                  <a:srgbClr val="C00000"/>
                </a:solidFill>
              </a:rPr>
              <a:t>合约的创建</a:t>
            </a:r>
            <a:r>
              <a:rPr lang="zh-CN" altLang="en-US"/>
              <a:t>，也叫作合约的部署</a:t>
            </a:r>
            <a:endParaRPr lang="zh-CN" altLang="en-US"/>
          </a:p>
          <a:p>
            <a:pPr>
              <a:lnSpc>
                <a:spcPct val="140000"/>
              </a:lnSpc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创建合约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193" y="1473446"/>
            <a:ext cx="9031614" cy="4514603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30000"/>
              </a:lnSpc>
            </a:pPr>
            <a:r>
              <a:rPr lang="zh-CN" altLang="en-US"/>
              <a:t>智能合约的创建问题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en-US"/>
              <a:t>发送交易的时候，不会有合约账户地址和合约账户</a:t>
            </a:r>
            <a:endParaRPr lang="zh-CN" altLang="en-US"/>
          </a:p>
          <a:p>
            <a:pPr lvl="1">
              <a:lnSpc>
                <a:spcPct val="130000"/>
              </a:lnSpc>
            </a:pPr>
            <a:r>
              <a:rPr lang="zh-CN" altLang="en-US"/>
              <a:t>发送交易的时候，不会有可以被执行的智能合约代码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en-US" sz="2800"/>
              <a:t>创建合约的交易没有接收地址，交易中的</a:t>
            </a:r>
            <a:r>
              <a:rPr lang="en-US" altLang="zh-CN" sz="2800"/>
              <a:t>To</a:t>
            </a:r>
            <a:r>
              <a:rPr lang="zh-CN" altLang="en-US" sz="2800"/>
              <a:t>字段始终为</a:t>
            </a:r>
            <a:r>
              <a:rPr lang="en-US" altLang="zh-CN" sz="2800"/>
              <a:t>0</a:t>
            </a:r>
            <a:r>
              <a:rPr lang="zh-CN" altLang="en-US" sz="2800"/>
              <a:t>。同样地，对于一个接收地址为</a:t>
            </a:r>
            <a:r>
              <a:rPr lang="en-US" altLang="zh-CN" sz="2800"/>
              <a:t>0</a:t>
            </a:r>
            <a:r>
              <a:rPr lang="zh-CN" altLang="en-US" sz="2800"/>
              <a:t>的交易，以太坊都会认为是一个创建合约的交易。在检查交易无误之后，以太坊会根据发送者的地址和</a:t>
            </a:r>
            <a:r>
              <a:rPr lang="en-US" altLang="zh-CN" sz="2800"/>
              <a:t>Nonce</a:t>
            </a:r>
            <a:r>
              <a:rPr lang="zh-CN" altLang="en-US" sz="2800"/>
              <a:t>值计算出这个交易创建的合约的账户地址</a:t>
            </a:r>
            <a:endParaRPr lang="en-US" altLang="zh-CN" sz="2800"/>
          </a:p>
          <a:p>
            <a:pPr lvl="1">
              <a:lnSpc>
                <a:spcPct val="130000"/>
              </a:lnSpc>
            </a:pPr>
            <a:r>
              <a:rPr lang="zh-TW" altLang="zh-CN" sz="2800"/>
              <a:t>交易的</a:t>
            </a:r>
            <a:r>
              <a:rPr lang="en-US" altLang="zh-CN" sz="2800"/>
              <a:t>data</a:t>
            </a:r>
            <a:r>
              <a:rPr lang="zh-TW" altLang="zh-CN" sz="2800"/>
              <a:t>字段不再是作为执行过程中的参数，而是直接运行交易</a:t>
            </a:r>
            <a:r>
              <a:rPr lang="en-US" altLang="zh-CN" sz="2800"/>
              <a:t>data</a:t>
            </a:r>
            <a:r>
              <a:rPr lang="zh-TW" altLang="zh-CN" sz="2800"/>
              <a:t>字段中的内容。创建合约的时候，需要将合约的代码和一些初始化的代码放置到交易的</a:t>
            </a:r>
            <a:r>
              <a:rPr lang="en-US" altLang="zh-CN" sz="2800"/>
              <a:t>data</a:t>
            </a:r>
            <a:r>
              <a:rPr lang="zh-TW" altLang="zh-CN" sz="2800"/>
              <a:t>字段之中，经过运行之后得到合约的初始状态。</a:t>
            </a:r>
            <a:endParaRPr lang="zh-CN" altLang="en-US" sz="2800"/>
          </a:p>
          <a:p>
            <a:pPr lvl="1">
              <a:lnSpc>
                <a:spcPct val="130000"/>
              </a:lnSpc>
            </a:pPr>
            <a:endParaRPr lang="en-US" altLang="zh-CN"/>
          </a:p>
          <a:p>
            <a:pPr>
              <a:lnSpc>
                <a:spcPct val="140000"/>
              </a:lnSpc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智能合约简介</a:t>
            </a:r>
            <a:endParaRPr kumimoji="1" lang="en-US" altLang="zh-CN"/>
          </a:p>
          <a:p>
            <a:r>
              <a:rPr kumimoji="1" lang="zh-CN" altLang="en-US"/>
              <a:t>合约地址的生成</a:t>
            </a:r>
            <a:endParaRPr kumimoji="1" lang="en-US" altLang="zh-CN"/>
          </a:p>
          <a:p>
            <a:r>
              <a:rPr kumimoji="1" lang="zh-CN" altLang="en-US"/>
              <a:t>调用合约</a:t>
            </a:r>
            <a:endParaRPr kumimoji="1" lang="en-US" altLang="zh-CN"/>
          </a:p>
          <a:p>
            <a:r>
              <a:rPr kumimoji="1" lang="zh-CN" altLang="en-US"/>
              <a:t>创建合约</a:t>
            </a:r>
            <a:endParaRPr kumimoji="1" lang="en-US" altLang="zh-CN"/>
          </a:p>
          <a:p>
            <a:r>
              <a:rPr kumimoji="1" lang="zh-CN" altLang="en-US">
                <a:solidFill>
                  <a:srgbClr val="FF0000"/>
                </a:solidFill>
              </a:rPr>
              <a:t>停机问题和</a:t>
            </a:r>
            <a:r>
              <a:rPr kumimoji="1" lang="en-US" altLang="zh-CN">
                <a:solidFill>
                  <a:srgbClr val="FF0000"/>
                </a:solidFill>
              </a:rPr>
              <a:t>Gas</a:t>
            </a:r>
            <a:endParaRPr kumimoji="1" lang="en-US" altLang="zh-CN">
              <a:solidFill>
                <a:srgbClr val="FF0000"/>
              </a:solidFill>
            </a:endParaRPr>
          </a:p>
          <a:p>
            <a:r>
              <a:rPr kumimoji="1" lang="zh-CN" altLang="en-US"/>
              <a:t>错误处理和虚拟机</a:t>
            </a:r>
            <a:endParaRPr kumimoji="1" lang="en-US" altLang="zh-CN"/>
          </a:p>
          <a:p>
            <a:r>
              <a:rPr lang="zh-CN" altLang="en-US"/>
              <a:t>智能合约缺陷的影响</a:t>
            </a:r>
            <a:endParaRPr lang="en-US" altLang="zh-CN"/>
          </a:p>
          <a:p>
            <a:r>
              <a:rPr kumimoji="1" lang="zh-CN" altLang="en-US"/>
              <a:t>反思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停机问题与</a:t>
            </a:r>
            <a:r>
              <a:rPr kumimoji="1" lang="en-US" altLang="zh-CN"/>
              <a:t>Gas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30000"/>
              </a:lnSpc>
            </a:pPr>
            <a:r>
              <a:rPr lang="zh-CN" altLang="en-US"/>
              <a:t>背景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en-US"/>
              <a:t>一个交易如果调用的智能合约存在死循环，那么这个交易的执行将不会停止，这对于整个以太坊系统来说是一个严重的打击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en-US"/>
              <a:t>停机问题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zh-CN" altLang="en-US"/>
              <a:t>对于</a:t>
            </a:r>
            <a:r>
              <a:rPr lang="zh-TW" altLang="zh-CN"/>
              <a:t>一个图灵机而言，任何人都不可能判断它是不是能够在有限的时间内结束运行</a:t>
            </a:r>
            <a:endParaRPr lang="en-US" altLang="zh-CN"/>
          </a:p>
          <a:p>
            <a:pPr>
              <a:lnSpc>
                <a:spcPct val="140000"/>
              </a:lnSpc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>
                <a:solidFill>
                  <a:srgbClr val="FF0000"/>
                </a:solidFill>
              </a:rPr>
              <a:t>智能合约简介</a:t>
            </a:r>
            <a:endParaRPr kumimoji="1" lang="en-US" altLang="zh-CN">
              <a:solidFill>
                <a:srgbClr val="FF0000"/>
              </a:solidFill>
            </a:endParaRPr>
          </a:p>
          <a:p>
            <a:r>
              <a:rPr kumimoji="1" lang="zh-CN" altLang="en-US"/>
              <a:t>合约地址的生成</a:t>
            </a:r>
            <a:endParaRPr kumimoji="1" lang="en-US" altLang="zh-CN"/>
          </a:p>
          <a:p>
            <a:r>
              <a:rPr kumimoji="1" lang="zh-CN" altLang="en-US"/>
              <a:t>调用合约</a:t>
            </a:r>
            <a:endParaRPr kumimoji="1" lang="en-US" altLang="zh-CN"/>
          </a:p>
          <a:p>
            <a:r>
              <a:rPr kumimoji="1" lang="zh-CN" altLang="en-US"/>
              <a:t>创建合约</a:t>
            </a:r>
            <a:endParaRPr kumimoji="1" lang="en-US" altLang="zh-CN"/>
          </a:p>
          <a:p>
            <a:r>
              <a:rPr kumimoji="1" lang="zh-CN" altLang="en-US"/>
              <a:t>停机问题和</a:t>
            </a:r>
            <a:r>
              <a:rPr kumimoji="1" lang="en-US" altLang="zh-CN"/>
              <a:t>Gas</a:t>
            </a:r>
            <a:endParaRPr kumimoji="1" lang="en-US" altLang="zh-CN"/>
          </a:p>
          <a:p>
            <a:r>
              <a:rPr kumimoji="1" lang="zh-CN" altLang="en-US"/>
              <a:t>错误处理和虚拟机</a:t>
            </a:r>
            <a:endParaRPr kumimoji="1" lang="en-US" altLang="zh-CN"/>
          </a:p>
          <a:p>
            <a:r>
              <a:rPr lang="zh-CN" altLang="en-US"/>
              <a:t>智能合约缺陷的影响</a:t>
            </a:r>
            <a:endParaRPr lang="en-US" altLang="zh-CN"/>
          </a:p>
          <a:p>
            <a:r>
              <a:rPr kumimoji="1" lang="zh-CN" altLang="en-US"/>
              <a:t>反思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停机问题与</a:t>
            </a:r>
            <a:r>
              <a:rPr kumimoji="1" lang="en-US" altLang="zh-CN"/>
              <a:t>Gas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6"/>
            <a:ext cx="8377564" cy="4520953"/>
          </a:xfrm>
        </p:spPr>
        <p:txBody>
          <a:bodyPr>
            <a:normAutofit fontScale="70000" lnSpcReduction="20000"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3400"/>
              <a:t>智能合约是个</a:t>
            </a:r>
            <a:r>
              <a:rPr lang="en-US" altLang="zh-CN" sz="3400"/>
              <a:t>Turing-complete Programming Model</a:t>
            </a:r>
            <a:r>
              <a:rPr lang="zh-CN" altLang="en-US" sz="3400"/>
              <a:t>：</a:t>
            </a:r>
            <a:endParaRPr lang="zh-CN" altLang="en-US" sz="3400"/>
          </a:p>
          <a:p>
            <a:pPr lvl="1">
              <a:lnSpc>
                <a:spcPct val="130000"/>
              </a:lnSpc>
            </a:pPr>
            <a:r>
              <a:rPr lang="zh-CN" altLang="en-US"/>
              <a:t>出现死循环怎么办？</a:t>
            </a:r>
            <a:r>
              <a:rPr lang="en-US" altLang="zh-CN"/>
              <a:t>——</a:t>
            </a:r>
            <a:r>
              <a:rPr lang="zh-CN" altLang="en-US"/>
              <a:t>停机问题。</a:t>
            </a:r>
            <a:endParaRPr lang="en-US" altLang="zh-CN"/>
          </a:p>
          <a:p>
            <a:pPr>
              <a:lnSpc>
                <a:spcPct val="130000"/>
              </a:lnSpc>
            </a:pPr>
            <a:r>
              <a:rPr lang="zh-CN" altLang="en-US"/>
              <a:t>解决方法：执行合约中的指令要收取汽油费，由发起交易的人来支付。保证智能合约能够在有限时间内能够终止。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EVM</a:t>
            </a:r>
            <a:r>
              <a:rPr lang="zh-CN" altLang="en-US"/>
              <a:t>中不同指令消耗的汽油费是不一样的，简单的指令很便宜，复杂的或者需要存储状态的指令就很贵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TW" altLang="zh-CN"/>
              <a:t>以太坊智能合约运行的每一个操作都规定了需要消耗的</a:t>
            </a:r>
            <a:r>
              <a:rPr lang="en-US" altLang="zh-CN"/>
              <a:t>Gas</a:t>
            </a:r>
            <a:r>
              <a:rPr lang="zh-TW" altLang="zh-CN"/>
              <a:t>的数值，并要求交易的发起者预先支付</a:t>
            </a:r>
            <a:r>
              <a:rPr lang="en-US" altLang="zh-CN"/>
              <a:t>Gas</a:t>
            </a:r>
            <a:r>
              <a:rPr lang="zh-TW" altLang="zh-CN"/>
              <a:t>额度</a:t>
            </a:r>
            <a:endParaRPr lang="en-US" altLang="zh-TW"/>
          </a:p>
          <a:p>
            <a:pPr lvl="1">
              <a:lnSpc>
                <a:spcPct val="130000"/>
              </a:lnSpc>
            </a:pPr>
            <a:r>
              <a:rPr lang="zh-TW" altLang="zh-CN"/>
              <a:t>每次运行智能合约代码的时候，每一步操作都会消耗掉一些预先支付的</a:t>
            </a:r>
            <a:r>
              <a:rPr lang="en-US" altLang="zh-CN"/>
              <a:t>Gas</a:t>
            </a:r>
            <a:r>
              <a:rPr lang="zh-TW" altLang="zh-CN"/>
              <a:t>值，直到交易中预支付的</a:t>
            </a:r>
            <a:r>
              <a:rPr lang="en-US" altLang="zh-CN"/>
              <a:t>Gas</a:t>
            </a:r>
            <a:r>
              <a:rPr lang="zh-TW" altLang="zh-CN"/>
              <a:t>额度被消耗殆尽</a:t>
            </a:r>
            <a:endParaRPr lang="en-US" altLang="zh-CN"/>
          </a:p>
          <a:p>
            <a:pPr lvl="1">
              <a:lnSpc>
                <a:spcPct val="13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交易费用</a:t>
            </a:r>
            <a:r>
              <a:rPr kumimoji="1" lang="en-US" altLang="zh-CN"/>
              <a:t>gas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30000"/>
              </a:lnSpc>
            </a:pPr>
            <a:r>
              <a:rPr lang="zh-CN" altLang="en-US"/>
              <a:t>背景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Gas</a:t>
            </a:r>
            <a:r>
              <a:rPr lang="zh-CN" altLang="en-US"/>
              <a:t>机制不仅可以保证合约停机，同时可以对交易执行的成本进行归一化计算，以太坊中通过</a:t>
            </a:r>
            <a:r>
              <a:rPr lang="en-US" altLang="zh-CN"/>
              <a:t>Gas</a:t>
            </a:r>
            <a:r>
              <a:rPr lang="zh-CN" altLang="en-US"/>
              <a:t>进行计算交易的费用</a:t>
            </a:r>
            <a:endParaRPr lang="en-US" altLang="zh-CN"/>
          </a:p>
          <a:p>
            <a:pPr>
              <a:lnSpc>
                <a:spcPct val="130000"/>
              </a:lnSpc>
            </a:pPr>
            <a:r>
              <a:rPr lang="zh-CN" altLang="en-US"/>
              <a:t>主要概念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Gas</a:t>
            </a:r>
            <a:r>
              <a:rPr lang="zh-CN" altLang="en-US"/>
              <a:t>：以太坊中资源消耗的基础单位</a:t>
            </a:r>
            <a:endParaRPr lang="zh-CN" altLang="en-US"/>
          </a:p>
          <a:p>
            <a:pPr lvl="1">
              <a:lnSpc>
                <a:spcPct val="130000"/>
              </a:lnSpc>
            </a:pPr>
            <a:r>
              <a:rPr lang="en-US" altLang="zh-CN"/>
              <a:t>GasLimit: </a:t>
            </a:r>
            <a:r>
              <a:rPr lang="zh-CN" altLang="en-US"/>
              <a:t>允许消耗的最大</a:t>
            </a:r>
            <a:r>
              <a:rPr lang="en-US" altLang="zh-CN"/>
              <a:t>Gas</a:t>
            </a:r>
            <a:r>
              <a:rPr lang="zh-CN" altLang="en-US"/>
              <a:t>值</a:t>
            </a:r>
            <a:endParaRPr lang="zh-CN" altLang="en-US"/>
          </a:p>
          <a:p>
            <a:pPr lvl="1">
              <a:lnSpc>
                <a:spcPct val="130000"/>
              </a:lnSpc>
            </a:pPr>
            <a:r>
              <a:rPr lang="en-US" altLang="zh-CN"/>
              <a:t>GasUsed</a:t>
            </a:r>
            <a:r>
              <a:rPr lang="zh-CN" altLang="en-US"/>
              <a:t>：执行后消耗的最大</a:t>
            </a:r>
            <a:r>
              <a:rPr lang="en-US" altLang="zh-CN"/>
              <a:t>Gas</a:t>
            </a:r>
            <a:r>
              <a:rPr lang="zh-CN" altLang="en-US"/>
              <a:t>值</a:t>
            </a:r>
            <a:endParaRPr lang="zh-CN" altLang="en-US"/>
          </a:p>
          <a:p>
            <a:pPr lvl="1">
              <a:lnSpc>
                <a:spcPct val="130000"/>
              </a:lnSpc>
            </a:pPr>
            <a:r>
              <a:rPr lang="en-US" altLang="zh-CN"/>
              <a:t>GasPrice</a:t>
            </a:r>
            <a:r>
              <a:rPr lang="zh-CN" altLang="en-US"/>
              <a:t>：用户为消耗的每个</a:t>
            </a:r>
            <a:r>
              <a:rPr lang="en-US" altLang="zh-CN"/>
              <a:t>Gas</a:t>
            </a:r>
            <a:r>
              <a:rPr lang="zh-CN" altLang="en-US"/>
              <a:t>单位支付的以太币</a:t>
            </a:r>
            <a:endParaRPr lang="zh-CN" altLang="en-US"/>
          </a:p>
          <a:p>
            <a:pPr>
              <a:lnSpc>
                <a:spcPct val="140000"/>
              </a:lnSpc>
            </a:pPr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交易费用</a:t>
            </a:r>
            <a:r>
              <a:rPr kumimoji="1" lang="en-US" altLang="zh-CN"/>
              <a:t>gas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505646"/>
          </a:xfrm>
        </p:spPr>
        <p:txBody>
          <a:bodyPr>
            <a:normAutofit fontScale="92500"/>
          </a:bodyPr>
          <a:lstStyle/>
          <a:p>
            <a:pPr>
              <a:lnSpc>
                <a:spcPct val="130000"/>
              </a:lnSpc>
            </a:pPr>
            <a:r>
              <a:rPr lang="en-US" altLang="zh-CN"/>
              <a:t>Gas</a:t>
            </a:r>
            <a:r>
              <a:rPr lang="zh-CN" altLang="en-US"/>
              <a:t>与</a:t>
            </a:r>
            <a:r>
              <a:rPr lang="en-US" altLang="zh-CN"/>
              <a:t>GasUsed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zh-CN"/>
              <a:t>在交易的执行过程中，每笔交易都带有基础</a:t>
            </a:r>
            <a:r>
              <a:rPr lang="en-US" altLang="zh-CN"/>
              <a:t>Gas</a:t>
            </a:r>
            <a:r>
              <a:rPr lang="zh-CN" altLang="zh-CN"/>
              <a:t>消耗值，用户在创建或调用智能合约的过程中，对以太坊虚拟机的不同操作都将消耗不同值的</a:t>
            </a:r>
            <a:r>
              <a:rPr lang="en-US" altLang="zh-CN"/>
              <a:t>Gas</a:t>
            </a:r>
            <a:r>
              <a:rPr lang="zh-CN" altLang="en-US"/>
              <a:t>。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zh-CN"/>
              <a:t>基础的交易</a:t>
            </a:r>
            <a:r>
              <a:rPr lang="en-US" altLang="zh-CN"/>
              <a:t>Gas</a:t>
            </a:r>
            <a:r>
              <a:rPr lang="zh-CN" altLang="zh-CN"/>
              <a:t>值加上以太坊虚拟机运行时的</a:t>
            </a:r>
            <a:r>
              <a:rPr lang="en-US" altLang="zh-CN"/>
              <a:t>Gas</a:t>
            </a:r>
            <a:r>
              <a:rPr lang="zh-CN" altLang="zh-CN"/>
              <a:t>消耗值，即构成了交易的</a:t>
            </a:r>
            <a:r>
              <a:rPr lang="en-US" altLang="zh-CN"/>
              <a:t>GasUsed</a:t>
            </a:r>
            <a:r>
              <a:rPr lang="zh-CN" altLang="zh-CN"/>
              <a:t>。</a:t>
            </a:r>
            <a:endParaRPr lang="zh-CN" altLang="zh-CN"/>
          </a:p>
          <a:p>
            <a:pPr>
              <a:lnSpc>
                <a:spcPct val="140000"/>
              </a:lnSpc>
            </a:pPr>
            <a:endParaRPr lang="en-US" altLang="zh-CN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交易费用</a:t>
            </a:r>
            <a:r>
              <a:rPr kumimoji="1" lang="en-US" altLang="zh-CN"/>
              <a:t>gas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altLang="zh-CN"/>
              <a:t>GasLimit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zh-CN"/>
              <a:t>交易的</a:t>
            </a:r>
            <a:r>
              <a:rPr lang="en-US" altLang="zh-CN"/>
              <a:t>GasUsed</a:t>
            </a:r>
            <a:r>
              <a:rPr lang="zh-CN" altLang="zh-CN"/>
              <a:t>是实时计算的，即以太坊虚拟机的每步操作都将计算累积一次，如果交易的</a:t>
            </a:r>
            <a:r>
              <a:rPr lang="en-US" altLang="zh-CN"/>
              <a:t>GasUsed</a:t>
            </a:r>
            <a:r>
              <a:rPr lang="zh-CN" altLang="zh-CN"/>
              <a:t>超过了用户定义的</a:t>
            </a:r>
            <a:r>
              <a:rPr lang="en-US" altLang="zh-CN"/>
              <a:t>GasLimit</a:t>
            </a:r>
            <a:r>
              <a:rPr lang="zh-CN" altLang="zh-CN"/>
              <a:t>，则判定为</a:t>
            </a:r>
            <a:r>
              <a:rPr lang="en-US" altLang="zh-CN"/>
              <a:t>Gas</a:t>
            </a:r>
            <a:r>
              <a:rPr lang="zh-CN" altLang="zh-CN"/>
              <a:t>不足，交易执行失败。</a:t>
            </a:r>
            <a:endParaRPr lang="zh-CN" alt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交易费用</a:t>
            </a:r>
            <a:r>
              <a:rPr kumimoji="1" lang="en-US" altLang="zh-CN"/>
              <a:t>gas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30000"/>
              </a:lnSpc>
            </a:pPr>
            <a:r>
              <a:rPr lang="en-US" altLang="zh-CN"/>
              <a:t>GasPrice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zh-CN"/>
              <a:t>交易执行完成后，将得到交易的</a:t>
            </a:r>
            <a:r>
              <a:rPr lang="en-US" altLang="zh-CN"/>
              <a:t>GasUsed</a:t>
            </a:r>
            <a:r>
              <a:rPr lang="zh-CN" altLang="zh-CN"/>
              <a:t>乘上</a:t>
            </a:r>
            <a:r>
              <a:rPr lang="en-US" altLang="zh-CN"/>
              <a:t>GasPrice</a:t>
            </a:r>
            <a:r>
              <a:rPr lang="zh-CN" altLang="zh-CN"/>
              <a:t>，即为用户该笔交易应付的手续费，这一手续费从交易发起账户扣除，加到区块</a:t>
            </a:r>
            <a:r>
              <a:rPr lang="en-US" altLang="zh-CN"/>
              <a:t>Coinbase</a:t>
            </a:r>
            <a:r>
              <a:rPr lang="zh-CN" altLang="zh-CN"/>
              <a:t>账户中</a:t>
            </a:r>
            <a:r>
              <a:rPr lang="zh-CN" altLang="en-US"/>
              <a:t>。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zh-CN"/>
              <a:t>挖到区块的节点除了得到区块奖励外，还将得到运行以太坊智能合约的手续费。同样地，区块中也带有</a:t>
            </a:r>
            <a:r>
              <a:rPr lang="en-US" altLang="zh-CN"/>
              <a:t>GasLimit</a:t>
            </a:r>
            <a:r>
              <a:rPr lang="zh-CN" altLang="zh-CN"/>
              <a:t>和</a:t>
            </a:r>
            <a:r>
              <a:rPr lang="en-US" altLang="zh-CN"/>
              <a:t>GasUsed</a:t>
            </a:r>
            <a:r>
              <a:rPr lang="zh-CN" altLang="zh-CN"/>
              <a:t>字段。</a:t>
            </a:r>
            <a:endParaRPr lang="zh-CN" altLang="zh-CN"/>
          </a:p>
          <a:p>
            <a:pPr>
              <a:lnSpc>
                <a:spcPct val="140000"/>
              </a:lnSpc>
            </a:pPr>
            <a:endParaRPr lang="en-US" altLang="zh-CN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交易费用</a:t>
            </a:r>
            <a:r>
              <a:rPr kumimoji="1" lang="en-US" altLang="zh-CN"/>
              <a:t>gas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altLang="zh-CN"/>
              <a:t>Gas</a:t>
            </a:r>
            <a:r>
              <a:rPr lang="zh-CN" altLang="en-US"/>
              <a:t>的弊端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zh-CN"/>
              <a:t>以太坊虚拟机的每个操作的定价是以太坊社区的开发者决定的，定价的合理性也时常受到质疑。在以太坊两百多万的区块高度上，曾经出现过针对</a:t>
            </a:r>
            <a:r>
              <a:rPr lang="en-US" altLang="zh-CN"/>
              <a:t>Gas</a:t>
            </a:r>
            <a:r>
              <a:rPr lang="zh-CN" altLang="zh-CN"/>
              <a:t>定价不合理的攻击</a:t>
            </a:r>
            <a:r>
              <a:rPr lang="zh-CN" altLang="en-US"/>
              <a:t>。</a:t>
            </a:r>
            <a:endParaRPr lang="zh-CN" altLang="en-US"/>
          </a:p>
          <a:p>
            <a:pPr>
              <a:lnSpc>
                <a:spcPct val="140000"/>
              </a:lnSpc>
            </a:pPr>
            <a:endParaRPr lang="en-US" altLang="zh-CN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智能合约简介</a:t>
            </a:r>
            <a:endParaRPr kumimoji="1" lang="en-US" altLang="zh-CN"/>
          </a:p>
          <a:p>
            <a:r>
              <a:rPr kumimoji="1" lang="zh-CN" altLang="en-US"/>
              <a:t>合约地址的生成</a:t>
            </a:r>
            <a:endParaRPr kumimoji="1" lang="en-US" altLang="zh-CN"/>
          </a:p>
          <a:p>
            <a:r>
              <a:rPr kumimoji="1" lang="zh-CN" altLang="en-US"/>
              <a:t>调用合约</a:t>
            </a:r>
            <a:endParaRPr kumimoji="1" lang="en-US" altLang="zh-CN"/>
          </a:p>
          <a:p>
            <a:r>
              <a:rPr kumimoji="1" lang="zh-CN" altLang="en-US"/>
              <a:t>创建合约</a:t>
            </a:r>
            <a:endParaRPr kumimoji="1" lang="en-US" altLang="zh-CN"/>
          </a:p>
          <a:p>
            <a:r>
              <a:rPr kumimoji="1" lang="zh-CN" altLang="en-US"/>
              <a:t>停机问题和</a:t>
            </a:r>
            <a:r>
              <a:rPr kumimoji="1" lang="en-US" altLang="zh-CN"/>
              <a:t>Gas</a:t>
            </a:r>
            <a:endParaRPr kumimoji="1" lang="en-US" altLang="zh-CN"/>
          </a:p>
          <a:p>
            <a:r>
              <a:rPr kumimoji="1" lang="zh-CN" altLang="en-US">
                <a:solidFill>
                  <a:srgbClr val="FF0000"/>
                </a:solidFill>
              </a:rPr>
              <a:t>错误处理和虚拟机</a:t>
            </a:r>
            <a:endParaRPr kumimoji="1" lang="en-US" altLang="zh-CN">
              <a:solidFill>
                <a:srgbClr val="FF0000"/>
              </a:solidFill>
            </a:endParaRPr>
          </a:p>
          <a:p>
            <a:r>
              <a:rPr lang="zh-CN" altLang="en-US"/>
              <a:t>智能合约缺陷的影响</a:t>
            </a:r>
            <a:endParaRPr lang="en-US" altLang="zh-CN"/>
          </a:p>
          <a:p>
            <a:r>
              <a:rPr kumimoji="1" lang="zh-CN" altLang="en-US"/>
              <a:t>反思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错误处理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038646"/>
            <a:ext cx="8377564" cy="3634194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/>
              <a:t>智能合约中不存在自定义的</a:t>
            </a:r>
            <a:r>
              <a:rPr lang="en-US" altLang="zh-CN" sz="2000"/>
              <a:t>try-catch</a:t>
            </a:r>
            <a:r>
              <a:rPr lang="zh-CN" altLang="en-US" sz="2000"/>
              <a:t>结构</a:t>
            </a:r>
            <a:endParaRPr lang="en-US" altLang="zh-CN" sz="2000"/>
          </a:p>
          <a:p>
            <a:pPr>
              <a:lnSpc>
                <a:spcPct val="130000"/>
              </a:lnSpc>
            </a:pPr>
            <a:r>
              <a:rPr lang="zh-CN" altLang="en-US" sz="2000"/>
              <a:t>一旦遇到异常，除特殊情况外，本次执行操作全部回滚</a:t>
            </a:r>
            <a:endParaRPr lang="en-US" altLang="zh-CN" sz="2000"/>
          </a:p>
          <a:p>
            <a:pPr>
              <a:lnSpc>
                <a:spcPct val="130000"/>
              </a:lnSpc>
            </a:pPr>
            <a:r>
              <a:rPr lang="zh-CN" altLang="en-US" sz="2000"/>
              <a:t>可以抛出错误的语句：</a:t>
            </a:r>
            <a:endParaRPr lang="en-US" altLang="zh-CN" sz="2000"/>
          </a:p>
          <a:p>
            <a:pPr lvl="1">
              <a:lnSpc>
                <a:spcPct val="130000"/>
              </a:lnSpc>
            </a:pPr>
            <a:r>
              <a:rPr lang="en-US" altLang="zh-CN" sz="2000"/>
              <a:t>assert(bool condition):</a:t>
            </a:r>
            <a:r>
              <a:rPr lang="zh-CN" altLang="en-US" sz="2000"/>
              <a:t>如果条件不满足就抛出</a:t>
            </a:r>
            <a:r>
              <a:rPr lang="en-US" altLang="zh-CN" sz="2000"/>
              <a:t>—</a:t>
            </a:r>
            <a:r>
              <a:rPr lang="zh-CN" altLang="en-US" sz="2000"/>
              <a:t>用于内部错误。</a:t>
            </a:r>
            <a:endParaRPr lang="en-US" altLang="zh-CN" sz="2000"/>
          </a:p>
          <a:p>
            <a:pPr lvl="1">
              <a:lnSpc>
                <a:spcPct val="130000"/>
              </a:lnSpc>
            </a:pPr>
            <a:r>
              <a:rPr lang="en-US" altLang="zh-CN" sz="2000"/>
              <a:t>require(bool condition):</a:t>
            </a:r>
            <a:r>
              <a:rPr lang="zh-CN" altLang="en-US" sz="2000"/>
              <a:t>如果条件不满足就抛掉</a:t>
            </a:r>
            <a:r>
              <a:rPr lang="en-US" altLang="zh-CN" sz="2000"/>
              <a:t>—</a:t>
            </a:r>
            <a:r>
              <a:rPr lang="zh-CN" altLang="en-US" sz="2000"/>
              <a:t>用于输入或者外部组件引起的错误。</a:t>
            </a:r>
            <a:endParaRPr lang="en-US" altLang="zh-CN" sz="2000"/>
          </a:p>
          <a:p>
            <a:pPr lvl="1">
              <a:lnSpc>
                <a:spcPct val="130000"/>
              </a:lnSpc>
            </a:pPr>
            <a:r>
              <a:rPr lang="en-US" altLang="zh-CN" sz="2000"/>
              <a:t>revert():</a:t>
            </a:r>
            <a:r>
              <a:rPr lang="zh-CN" altLang="en-US" sz="2000"/>
              <a:t>终止运行并回滚状态变动。</a:t>
            </a:r>
            <a:endParaRPr lang="en-US" altLang="zh-CN" sz="20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错误处理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038645"/>
            <a:ext cx="8377564" cy="484676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40000"/>
              </a:lnSpc>
            </a:pPr>
            <a:r>
              <a:rPr lang="zh-CN" altLang="en-US"/>
              <a:t>以太坊错误处理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CN" altLang="zh-CN"/>
              <a:t>在以太坊智能合约中，一般而言，交易在发生异常后，其交易修改的所有状态都将被回滚、都是无效的。 </a:t>
            </a:r>
            <a:endParaRPr lang="en-US" altLang="zh-CN"/>
          </a:p>
          <a:p>
            <a:pPr>
              <a:lnSpc>
                <a:spcPct val="140000"/>
              </a:lnSpc>
            </a:pPr>
            <a:r>
              <a:rPr lang="zh-CN" altLang="en-US"/>
              <a:t>低级调用函数产生异常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CN" altLang="zh-CN"/>
              <a:t>通过</a:t>
            </a:r>
            <a:r>
              <a:rPr lang="en-US" altLang="zh-CN"/>
              <a:t>Solidity</a:t>
            </a:r>
            <a:r>
              <a:rPr lang="zh-CN" altLang="zh-CN"/>
              <a:t>提供的低级调用函数（</a:t>
            </a:r>
            <a:r>
              <a:rPr lang="en-US" altLang="zh-CN"/>
              <a:t>call</a:t>
            </a:r>
            <a:r>
              <a:rPr lang="zh-CN" altLang="zh-CN"/>
              <a:t>、</a:t>
            </a:r>
            <a:r>
              <a:rPr lang="en-US" altLang="zh-CN"/>
              <a:t>delegatecall</a:t>
            </a:r>
            <a:r>
              <a:rPr lang="zh-CN" altLang="zh-CN"/>
              <a:t>、</a:t>
            </a:r>
            <a:r>
              <a:rPr lang="en-US" altLang="zh-CN"/>
              <a:t>callcode</a:t>
            </a:r>
            <a:r>
              <a:rPr lang="zh-CN" altLang="zh-CN"/>
              <a:t>）进行合约子调用时若产生异常将返回</a:t>
            </a:r>
            <a:r>
              <a:rPr lang="en-US" altLang="zh-CN"/>
              <a:t>false</a:t>
            </a:r>
            <a:r>
              <a:rPr lang="zh-CN" altLang="zh-CN"/>
              <a:t>，从而不会将子调用之外修改的状态回滚。 </a:t>
            </a:r>
            <a:endParaRPr lang="en-US" altLang="zh-CN"/>
          </a:p>
          <a:p>
            <a:pPr>
              <a:lnSpc>
                <a:spcPct val="140000"/>
              </a:lnSpc>
            </a:pPr>
            <a:r>
              <a:rPr lang="zh-CN" altLang="en-US"/>
              <a:t>以太坊底层实现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CN" altLang="zh-CN"/>
              <a:t>以太坊通过记录状态根进行状态回滚，在发生异常时回到交易执行前的状态根、且不记录日志</a:t>
            </a:r>
            <a:r>
              <a:rPr lang="zh-CN" altLang="en-US"/>
              <a:t>。</a:t>
            </a:r>
            <a:endParaRPr lang="en-US" altLang="zh-CN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错误处理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038645"/>
            <a:ext cx="4210579" cy="4846765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zh-CN" altLang="en-US" sz="2400"/>
              <a:t>实例：以太坊错误处理</a:t>
            </a:r>
            <a:endParaRPr lang="en-US" altLang="zh-CN" sz="2400"/>
          </a:p>
          <a:p>
            <a:pPr lvl="1">
              <a:lnSpc>
                <a:spcPct val="140000"/>
              </a:lnSpc>
            </a:pPr>
            <a:r>
              <a:rPr lang="zh-CN" altLang="zh-CN" sz="2000"/>
              <a:t>通过设置变量</a:t>
            </a:r>
            <a:r>
              <a:rPr lang="en-US" altLang="zh-CN" sz="2000"/>
              <a:t>myUint</a:t>
            </a:r>
            <a:r>
              <a:rPr lang="zh-CN" altLang="zh-CN" sz="2000"/>
              <a:t>，并在函数中对变量进行赋值，观察变量的变化 </a:t>
            </a:r>
            <a:endParaRPr lang="en-US" altLang="zh-CN" sz="2000"/>
          </a:p>
          <a:p>
            <a:pPr lvl="1">
              <a:lnSpc>
                <a:spcPct val="140000"/>
              </a:lnSpc>
            </a:pPr>
            <a:r>
              <a:rPr lang="zh-CN" altLang="zh-CN" sz="2000"/>
              <a:t>在</a:t>
            </a:r>
            <a:r>
              <a:rPr lang="en-US" altLang="zh-CN" sz="2000"/>
              <a:t>set()</a:t>
            </a:r>
            <a:r>
              <a:rPr lang="zh-CN" altLang="zh-CN" sz="2000"/>
              <a:t>函数中，通过</a:t>
            </a:r>
            <a:r>
              <a:rPr lang="en-US" altLang="zh-CN" sz="2000"/>
              <a:t>require(myUint&lt;5)</a:t>
            </a:r>
            <a:r>
              <a:rPr lang="zh-CN" altLang="zh-CN" sz="2000"/>
              <a:t>对</a:t>
            </a:r>
            <a:r>
              <a:rPr lang="en-US" altLang="zh-CN" sz="2000"/>
              <a:t>myUint</a:t>
            </a:r>
            <a:r>
              <a:rPr lang="zh-CN" altLang="zh-CN" sz="2000"/>
              <a:t>的值进行检查，如果其小于</a:t>
            </a:r>
            <a:r>
              <a:rPr lang="en-US" altLang="zh-CN" sz="2000"/>
              <a:t>5</a:t>
            </a:r>
            <a:r>
              <a:rPr lang="zh-CN" altLang="zh-CN" sz="2000"/>
              <a:t>不成立，则抛出异常 </a:t>
            </a:r>
            <a:endParaRPr lang="en-US" altLang="zh-CN" sz="2000" dirty="0"/>
          </a:p>
        </p:txBody>
      </p:sp>
      <p:grpSp>
        <p:nvGrpSpPr>
          <p:cNvPr id="8" name="组合 7"/>
          <p:cNvGrpSpPr/>
          <p:nvPr/>
        </p:nvGrpSpPr>
        <p:grpSpPr>
          <a:xfrm>
            <a:off x="4841334" y="1272227"/>
            <a:ext cx="3711786" cy="4818116"/>
            <a:chOff x="7290818" y="1538234"/>
            <a:chExt cx="3711786" cy="4818116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7643"/>
            <a:stretch>
              <a:fillRect/>
            </a:stretch>
          </p:blipFill>
          <p:spPr>
            <a:xfrm>
              <a:off x="7290818" y="1538234"/>
              <a:ext cx="3711786" cy="48181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矩形 5"/>
            <p:cNvSpPr/>
            <p:nvPr/>
          </p:nvSpPr>
          <p:spPr>
            <a:xfrm>
              <a:off x="7752522" y="2756452"/>
              <a:ext cx="1775798" cy="344557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66046" y="5125247"/>
              <a:ext cx="1775798" cy="344557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智能合约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98778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40000"/>
              </a:lnSpc>
            </a:pPr>
            <a:r>
              <a:rPr lang="zh-CN" altLang="en-US"/>
              <a:t>定义：智能合约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TW" altLang="zh-CN"/>
              <a:t>一段在区块链上执行的代码，它依托于区块链系统在参与者之间实现对执行的一致认可</a:t>
            </a:r>
            <a:endParaRPr lang="en-US" altLang="zh-TW"/>
          </a:p>
          <a:p>
            <a:pPr>
              <a:lnSpc>
                <a:spcPct val="140000"/>
              </a:lnSpc>
            </a:pPr>
            <a:r>
              <a:rPr lang="zh-CN" altLang="en-US"/>
              <a:t>智能合约的代码执行</a:t>
            </a:r>
            <a:endParaRPr lang="en-US" altLang="zh-CN"/>
          </a:p>
          <a:p>
            <a:pPr lvl="1">
              <a:lnSpc>
                <a:spcPct val="140000"/>
              </a:lnSpc>
            </a:pPr>
            <a:r>
              <a:rPr lang="zh-CN" altLang="en-US"/>
              <a:t>利用</a:t>
            </a:r>
            <a:r>
              <a:rPr lang="zh-TW" altLang="zh-CN"/>
              <a:t>提前约定好的代码来管理和变化存储在以太坊上的状态变量</a:t>
            </a:r>
            <a:endParaRPr lang="en-US" altLang="zh-TW"/>
          </a:p>
          <a:p>
            <a:pPr lvl="1">
              <a:lnSpc>
                <a:spcPct val="140000"/>
              </a:lnSpc>
            </a:pPr>
            <a:r>
              <a:rPr lang="zh-TW" altLang="zh-CN"/>
              <a:t>利用智能合约的代码来自定义交易过程中的状态变换过程</a:t>
            </a:r>
            <a:endParaRPr lang="en-US" altLang="zh-TW"/>
          </a:p>
          <a:p>
            <a:pPr lvl="1">
              <a:lnSpc>
                <a:spcPct val="140000"/>
              </a:lnSpc>
            </a:pPr>
            <a:r>
              <a:rPr lang="zh-TW" altLang="zh-CN"/>
              <a:t>在可以受到以太坊系统的参与者一致认可的条件下不断执行和变化，实现</a:t>
            </a:r>
            <a:r>
              <a:rPr lang="en-US" altLang="zh-CN"/>
              <a:t>“</a:t>
            </a:r>
            <a:r>
              <a:rPr lang="zh-TW" altLang="zh-CN"/>
              <a:t>世界状态机</a:t>
            </a:r>
            <a:r>
              <a:rPr lang="en-US" altLang="zh-CN"/>
              <a:t>”</a:t>
            </a:r>
            <a:endParaRPr lang="en-US" altLang="zh-CN"/>
          </a:p>
          <a:p>
            <a:pPr fontAlgn="auto">
              <a:lnSpc>
                <a:spcPct val="13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错误处理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038645"/>
            <a:ext cx="8377564" cy="4846765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zh-CN" altLang="en-US" sz="2000"/>
              <a:t>以太坊合约的“原子性”</a:t>
            </a:r>
            <a:endParaRPr lang="en-US" altLang="zh-CN" sz="2000"/>
          </a:p>
          <a:p>
            <a:pPr lvl="1">
              <a:lnSpc>
                <a:spcPct val="140000"/>
              </a:lnSpc>
            </a:pPr>
            <a:r>
              <a:rPr lang="zh-CN" altLang="zh-CN" sz="2000"/>
              <a:t>一次合约调用中，交易需要全部执行成功或全部执行失败，这有利于保证用户执行合约时的安全性，尤其是在资产互换的场景中。</a:t>
            </a:r>
            <a:endParaRPr lang="zh-CN" altLang="zh-CN" sz="20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以太坊虚拟机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/>
              <a:t>背景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en-US"/>
              <a:t>智能合约的代码以何种格式存储和运行？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zh-CN" altLang="en-US"/>
              <a:t>使用高级语言：对于去中心化的网络来说，参与的节点类型可能各有千秋，可能得到不同的执行结果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zh-CN" altLang="en-US"/>
              <a:t>使用机器码：合约的执行跟特定架构相关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zh-CN" altLang="en-US">
                <a:solidFill>
                  <a:srgbClr val="C00000"/>
                </a:solidFill>
              </a:rPr>
              <a:t>折中方法</a:t>
            </a:r>
            <a:r>
              <a:rPr lang="zh-CN" altLang="en-US"/>
              <a:t>：使用统一的虚拟架构和机器码</a:t>
            </a:r>
            <a:endParaRPr lang="en-US" altLang="zh-CN"/>
          </a:p>
          <a:p>
            <a:pPr>
              <a:lnSpc>
                <a:spcPct val="130000"/>
              </a:lnSpc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以太坊虚拟机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30000"/>
              </a:lnSpc>
            </a:pPr>
            <a:r>
              <a:rPr lang="zh-CN" altLang="en-US"/>
              <a:t>以太坊虚拟机：一个</a:t>
            </a:r>
            <a:r>
              <a:rPr lang="en-US" altLang="zh-CN"/>
              <a:t>256</a:t>
            </a:r>
            <a:r>
              <a:rPr lang="zh-CN" altLang="en-US"/>
              <a:t>位的栈虚拟机</a:t>
            </a:r>
            <a:endParaRPr lang="zh-CN" altLang="en-US"/>
          </a:p>
          <a:p>
            <a:pPr lvl="1">
              <a:lnSpc>
                <a:spcPct val="130000"/>
              </a:lnSpc>
            </a:pPr>
            <a:r>
              <a:rPr lang="en-US" altLang="zh-CN"/>
              <a:t>256</a:t>
            </a:r>
            <a:r>
              <a:rPr lang="zh-TW" altLang="zh-CN"/>
              <a:t>位</a:t>
            </a:r>
            <a:r>
              <a:rPr lang="zh-CN" altLang="en-US"/>
              <a:t>：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zh-TW" altLang="zh-CN"/>
              <a:t>指执行过程中的数据宽度是</a:t>
            </a:r>
            <a:r>
              <a:rPr lang="en-US" altLang="zh-CN"/>
              <a:t>256</a:t>
            </a:r>
            <a:r>
              <a:rPr lang="zh-TW" altLang="zh-CN"/>
              <a:t>位，相比之下普通的</a:t>
            </a:r>
            <a:r>
              <a:rPr lang="en-US" altLang="zh-CN"/>
              <a:t>x86</a:t>
            </a:r>
            <a:r>
              <a:rPr lang="zh-TW" altLang="zh-CN"/>
              <a:t>或者</a:t>
            </a:r>
            <a:r>
              <a:rPr lang="en-US" altLang="zh-CN"/>
              <a:t>ARM</a:t>
            </a:r>
            <a:r>
              <a:rPr lang="zh-TW" altLang="zh-CN"/>
              <a:t>架构通常是</a:t>
            </a:r>
            <a:r>
              <a:rPr lang="en-US" altLang="zh-CN"/>
              <a:t>32</a:t>
            </a:r>
            <a:r>
              <a:rPr lang="zh-TW" altLang="zh-CN"/>
              <a:t>位或者</a:t>
            </a:r>
            <a:r>
              <a:rPr lang="en-US" altLang="zh-CN"/>
              <a:t>64</a:t>
            </a:r>
            <a:r>
              <a:rPr lang="zh-TW" altLang="zh-CN"/>
              <a:t>位；</a:t>
            </a:r>
            <a:endParaRPr lang="en-US" altLang="zh-TW"/>
          </a:p>
          <a:p>
            <a:pPr lvl="1">
              <a:lnSpc>
                <a:spcPct val="130000"/>
              </a:lnSpc>
            </a:pPr>
            <a:r>
              <a:rPr lang="zh-TW" altLang="zh-CN"/>
              <a:t>栈虚拟机</a:t>
            </a:r>
            <a:r>
              <a:rPr lang="zh-CN" altLang="en-US"/>
              <a:t>：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zh-TW" altLang="zh-CN"/>
              <a:t>指</a:t>
            </a:r>
            <a:r>
              <a:rPr lang="en-US" altLang="zh-CN"/>
              <a:t>EVM</a:t>
            </a:r>
            <a:r>
              <a:rPr lang="zh-TW" altLang="zh-CN"/>
              <a:t>的执行流程基于一个栈结构，所有的指令都是操作栈顶的数据</a:t>
            </a:r>
            <a:endParaRPr lang="en-US" altLang="zh-TW"/>
          </a:p>
          <a:p>
            <a:pPr>
              <a:lnSpc>
                <a:spcPct val="130000"/>
              </a:lnSpc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以太坊虚拟机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7"/>
            <a:ext cx="8377564" cy="363419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30000"/>
              </a:lnSpc>
            </a:pPr>
            <a:r>
              <a:rPr lang="zh-CN" altLang="en-US"/>
              <a:t>以太坊虚拟机指令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zh-CN" altLang="en-US"/>
              <a:t>智能合约的编写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zh-TW" altLang="zh-CN"/>
              <a:t>开发者使用类似于</a:t>
            </a:r>
            <a:r>
              <a:rPr lang="en-US" altLang="zh-CN">
                <a:solidFill>
                  <a:srgbClr val="FF0000"/>
                </a:solidFill>
              </a:rPr>
              <a:t>Solidity</a:t>
            </a:r>
            <a:r>
              <a:rPr lang="zh-TW" altLang="zh-CN"/>
              <a:t>或者</a:t>
            </a:r>
            <a:r>
              <a:rPr lang="en-US" altLang="zh-CN"/>
              <a:t>Vyper</a:t>
            </a:r>
            <a:r>
              <a:rPr lang="zh-TW" altLang="zh-CN"/>
              <a:t>这些上层的高级语言来编写智能合约的代码</a:t>
            </a:r>
            <a:endParaRPr lang="en-US" altLang="zh-TW"/>
          </a:p>
          <a:p>
            <a:pPr lvl="1">
              <a:lnSpc>
                <a:spcPct val="130000"/>
              </a:lnSpc>
            </a:pPr>
            <a:r>
              <a:rPr lang="zh-CN" altLang="en-US"/>
              <a:t>智能合约的编译</a:t>
            </a:r>
            <a:endParaRPr lang="en-US" altLang="zh-TW"/>
          </a:p>
          <a:p>
            <a:pPr lvl="2">
              <a:lnSpc>
                <a:spcPct val="130000"/>
              </a:lnSpc>
            </a:pPr>
            <a:r>
              <a:rPr lang="zh-TW" altLang="zh-CN"/>
              <a:t>将</a:t>
            </a:r>
            <a:r>
              <a:rPr lang="zh-CN" altLang="en-US"/>
              <a:t>高级语言编写的智能合约</a:t>
            </a:r>
            <a:r>
              <a:rPr lang="zh-TW" altLang="zh-CN"/>
              <a:t>编译成</a:t>
            </a:r>
            <a:r>
              <a:rPr lang="en-US" altLang="zh-CN"/>
              <a:t>EVM</a:t>
            </a:r>
            <a:r>
              <a:rPr lang="zh-TW" altLang="zh-CN"/>
              <a:t>能够识别的机器码指令，</a:t>
            </a:r>
            <a:r>
              <a:rPr lang="zh-CN" altLang="en-US"/>
              <a:t>从而能够</a:t>
            </a:r>
            <a:r>
              <a:rPr lang="zh-TW" altLang="zh-CN"/>
              <a:t>在以太坊的平台上使用</a:t>
            </a:r>
            <a:r>
              <a:rPr lang="en-US" altLang="zh-CN"/>
              <a:t>EVM</a:t>
            </a:r>
            <a:r>
              <a:rPr lang="zh-TW" altLang="zh-CN"/>
              <a:t>执行</a:t>
            </a:r>
            <a:endParaRPr lang="zh-CN" altLang="zh-CN"/>
          </a:p>
          <a:p>
            <a:pPr>
              <a:lnSpc>
                <a:spcPct val="130000"/>
              </a:lnSpc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智能合约简介</a:t>
            </a:r>
            <a:endParaRPr kumimoji="1" lang="en-US" altLang="zh-CN"/>
          </a:p>
          <a:p>
            <a:r>
              <a:rPr kumimoji="1" lang="zh-CN" altLang="en-US"/>
              <a:t>合约地址的生成</a:t>
            </a:r>
            <a:endParaRPr kumimoji="1" lang="en-US" altLang="zh-CN"/>
          </a:p>
          <a:p>
            <a:r>
              <a:rPr kumimoji="1" lang="zh-CN" altLang="en-US"/>
              <a:t>调用合约</a:t>
            </a:r>
            <a:endParaRPr kumimoji="1" lang="en-US" altLang="zh-CN"/>
          </a:p>
          <a:p>
            <a:r>
              <a:rPr kumimoji="1" lang="zh-CN" altLang="en-US"/>
              <a:t>创建合约</a:t>
            </a:r>
            <a:endParaRPr kumimoji="1" lang="en-US" altLang="zh-CN"/>
          </a:p>
          <a:p>
            <a:r>
              <a:rPr kumimoji="1" lang="zh-CN" altLang="en-US"/>
              <a:t>停机问题和</a:t>
            </a:r>
            <a:r>
              <a:rPr kumimoji="1" lang="en-US" altLang="zh-CN"/>
              <a:t>Gas</a:t>
            </a:r>
            <a:endParaRPr kumimoji="1" lang="en-US" altLang="zh-CN"/>
          </a:p>
          <a:p>
            <a:r>
              <a:rPr kumimoji="1" lang="zh-CN" altLang="en-US"/>
              <a:t>错误处理和虚拟机</a:t>
            </a:r>
            <a:endParaRPr kumimoji="1" lang="en-US" altLang="zh-CN"/>
          </a:p>
          <a:p>
            <a:r>
              <a:rPr lang="zh-CN" altLang="en-US">
                <a:solidFill>
                  <a:srgbClr val="FF0000"/>
                </a:solidFill>
              </a:rPr>
              <a:t>智能合约缺陷的影响</a:t>
            </a:r>
            <a:endParaRPr lang="en-US" altLang="zh-CN">
              <a:solidFill>
                <a:srgbClr val="FF0000"/>
              </a:solidFill>
            </a:endParaRPr>
          </a:p>
          <a:p>
            <a:r>
              <a:rPr kumimoji="1" lang="zh-CN" altLang="en-US"/>
              <a:t>反思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</a:pPr>
            <a:r>
              <a:rPr lang="zh-CN" altLang="en-US"/>
              <a:t>智能合约缺陷的影响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32418" y="1132327"/>
            <a:ext cx="8377564" cy="3634194"/>
          </a:xfrm>
        </p:spPr>
        <p:txBody>
          <a:bodyPr>
            <a:norm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/>
              <a:t>从一个例子开始：简单拍卖：</a:t>
            </a:r>
            <a:endParaRPr lang="zh-CN" altLang="en-US"/>
          </a:p>
          <a:p>
            <a:pPr marL="457200" lvl="1" indent="0">
              <a:lnSpc>
                <a:spcPct val="130000"/>
              </a:lnSpc>
              <a:buNone/>
            </a:pPr>
            <a:endParaRPr lang="en-US" altLang="zh-CN" sz="2000" dirty="0"/>
          </a:p>
        </p:txBody>
      </p:sp>
      <p:sp>
        <p:nvSpPr>
          <p:cNvPr id="4" name="文本框 3"/>
          <p:cNvSpPr txBox="1"/>
          <p:nvPr/>
        </p:nvSpPr>
        <p:spPr>
          <a:xfrm>
            <a:off x="3829396" y="572567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拍卖流程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1090" y="1726270"/>
            <a:ext cx="5020887" cy="3734727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</a:pPr>
            <a:r>
              <a:rPr lang="zh-CN" altLang="en-US"/>
              <a:t>智能合约缺陷的影响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32418" y="1032574"/>
            <a:ext cx="8377564" cy="3634194"/>
          </a:xfrm>
        </p:spPr>
        <p:txBody>
          <a:bodyPr>
            <a:normAutofit/>
          </a:bodyPr>
          <a:lstStyle/>
          <a:p>
            <a:pPr marL="0" indent="0" fontAlgn="auto">
              <a:lnSpc>
                <a:spcPct val="130000"/>
              </a:lnSpc>
              <a:buNone/>
            </a:pPr>
            <a:r>
              <a:rPr lang="zh-CN" altLang="en-US" sz="2000"/>
              <a:t>从一个例子开始：简单拍卖：</a:t>
            </a:r>
            <a:endParaRPr lang="en-US" altLang="zh-CN" sz="2000"/>
          </a:p>
          <a:p>
            <a:pPr fontAlgn="auto">
              <a:lnSpc>
                <a:spcPct val="130000"/>
              </a:lnSpc>
            </a:pPr>
            <a:r>
              <a:rPr lang="zh-CN" altLang="en-US" sz="2000"/>
              <a:t>拍卖人通过构造器</a:t>
            </a:r>
            <a:r>
              <a:rPr lang="en-US" altLang="zh-CN" sz="2000"/>
              <a:t>SimpleAuction()</a:t>
            </a:r>
            <a:r>
              <a:rPr lang="zh-CN" altLang="en-US" sz="2000"/>
              <a:t>发起拍卖</a:t>
            </a:r>
            <a:endParaRPr lang="zh-CN" altLang="en-US" sz="2000"/>
          </a:p>
          <a:p>
            <a:pPr marL="457200" lvl="1" indent="0">
              <a:lnSpc>
                <a:spcPct val="130000"/>
              </a:lnSpc>
              <a:buNone/>
            </a:pPr>
            <a:endParaRPr lang="en-US" altLang="zh-CN" sz="1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2280" y="2088663"/>
            <a:ext cx="6559439" cy="39621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20953" y="605083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拍卖人创建拍卖</a:t>
            </a: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</a:pPr>
            <a:r>
              <a:rPr lang="zh-CN" altLang="en-US"/>
              <a:t>智能合约缺陷的影响</a:t>
            </a:r>
            <a:endParaRPr lang="zh-CN" altLang="en-US" sz="3200"/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332418" y="1032574"/>
            <a:ext cx="8377564" cy="3634194"/>
          </a:xfrm>
        </p:spPr>
        <p:txBody>
          <a:bodyPr>
            <a:norm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2000"/>
              <a:t>参与人通过调用</a:t>
            </a:r>
            <a:r>
              <a:rPr lang="en-US" altLang="zh-CN" sz="2000"/>
              <a:t>bid()</a:t>
            </a:r>
            <a:r>
              <a:rPr lang="zh-CN" altLang="en-US" sz="2000"/>
              <a:t>方法进行举牌。</a:t>
            </a:r>
            <a:endParaRPr lang="en-US" altLang="zh-CN" sz="2000"/>
          </a:p>
          <a:p>
            <a:pPr lvl="1" fontAlgn="auto">
              <a:lnSpc>
                <a:spcPct val="130000"/>
              </a:lnSpc>
            </a:pPr>
            <a:r>
              <a:rPr lang="en-US" altLang="zh-CN" sz="1800"/>
              <a:t>bids[msg.sender]</a:t>
            </a:r>
            <a:r>
              <a:rPr lang="zh-CN" altLang="en-US" sz="1800"/>
              <a:t>为之前出的价， </a:t>
            </a:r>
            <a:r>
              <a:rPr lang="en-US" altLang="zh-CN" sz="1800"/>
              <a:t>msg.value</a:t>
            </a:r>
            <a:r>
              <a:rPr lang="zh-CN" altLang="en-US" sz="1800"/>
              <a:t>为本次举牌的加价。</a:t>
            </a:r>
            <a:endParaRPr lang="en-US" altLang="zh-CN" sz="1800"/>
          </a:p>
          <a:p>
            <a:pPr lvl="1" fontAlgn="auto">
              <a:lnSpc>
                <a:spcPct val="130000"/>
              </a:lnSpc>
            </a:pPr>
            <a:r>
              <a:rPr lang="zh-CN" altLang="en-US" sz="1800"/>
              <a:t>两者之和为本次出价，如果高于当前举牌的最大金额，则取代之。</a:t>
            </a:r>
            <a:endParaRPr lang="zh-CN" altLang="en-US" sz="1800"/>
          </a:p>
          <a:p>
            <a:pPr marL="457200" lvl="1" indent="0">
              <a:lnSpc>
                <a:spcPct val="130000"/>
              </a:lnSpc>
              <a:buNone/>
            </a:pPr>
            <a:endParaRPr lang="en-US" altLang="zh-CN" sz="1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6305" y="2508145"/>
            <a:ext cx="6700058" cy="4317246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</a:pPr>
            <a:r>
              <a:rPr lang="zh-CN" altLang="en-US"/>
              <a:t>智能合约缺陷的影响</a:t>
            </a:r>
            <a:endParaRPr lang="zh-CN" altLang="en-US" sz="3200"/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332418" y="1032574"/>
            <a:ext cx="8412480" cy="3634194"/>
          </a:xfrm>
        </p:spPr>
        <p:txBody>
          <a:bodyPr>
            <a:norm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2000"/>
              <a:t>当拍卖时间结束时，任意用户调用</a:t>
            </a:r>
            <a:r>
              <a:rPr lang="en-US" altLang="zh-CN" sz="2000"/>
              <a:t>pay2Beneficiary()</a:t>
            </a:r>
            <a:r>
              <a:rPr lang="zh-CN" altLang="en-US" sz="2000"/>
              <a:t>把最高价出价发送给受益人</a:t>
            </a:r>
            <a:endParaRPr lang="en-US" altLang="zh-CN" sz="20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337869" y="2362374"/>
            <a:ext cx="7295804" cy="3313418"/>
            <a:chOff x="337869" y="2362374"/>
            <a:chExt cx="7295804" cy="3313418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526589" y="2362374"/>
              <a:ext cx="6107084" cy="3313418"/>
            </a:xfrm>
            <a:prstGeom prst="rect">
              <a:avLst/>
            </a:prstGeom>
          </p:spPr>
        </p:pic>
        <p:sp>
          <p:nvSpPr>
            <p:cNvPr id="7" name="对话气泡: 矩形 6"/>
            <p:cNvSpPr/>
            <p:nvPr/>
          </p:nvSpPr>
          <p:spPr bwMode="auto">
            <a:xfrm>
              <a:off x="337869" y="4019083"/>
              <a:ext cx="1717963" cy="504306"/>
            </a:xfrm>
            <a:prstGeom prst="wedgeRectCallout">
              <a:avLst>
                <a:gd name="adj1" fmla="val 113775"/>
                <a:gd name="adj2" fmla="val 60443"/>
              </a:avLst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zh-CN" altLang="en-US" sz="1400" b="1">
                  <a:latin typeface="Arial" panose="020B0604020202090204" pitchFamily="34" charset="0"/>
                </a:rPr>
                <a:t>当前合约将对应钱转给</a:t>
              </a:r>
              <a:r>
                <a:rPr lang="en-US" altLang="zh-CN" sz="1400" b="1">
                  <a:latin typeface="Arial" panose="020B0604020202090204" pitchFamily="34" charset="0"/>
                </a:rPr>
                <a:t>beneficiary.</a:t>
              </a:r>
              <a:endParaRPr kumimoji="0" lang="zh-CN" alt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endParaRP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</a:pPr>
            <a:r>
              <a:rPr lang="zh-CN" altLang="en-US"/>
              <a:t>智能合约缺陷的影响</a:t>
            </a:r>
            <a:endParaRPr lang="zh-CN" altLang="en-US" sz="3200"/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332418" y="1032574"/>
            <a:ext cx="9121924" cy="3634194"/>
          </a:xfrm>
        </p:spPr>
        <p:txBody>
          <a:bodyPr>
            <a:norm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2000"/>
              <a:t>未中标的参与人可以调用</a:t>
            </a:r>
            <a:r>
              <a:rPr lang="en-US" altLang="zh-CN" sz="2000"/>
              <a:t>withdraw()</a:t>
            </a:r>
            <a:r>
              <a:rPr lang="zh-CN" altLang="en-US" sz="2000"/>
              <a:t>方法从合约账户中取回自己的竞拍金额。</a:t>
            </a:r>
            <a:endParaRPr lang="en-US" altLang="zh-CN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3814" y="1961594"/>
            <a:ext cx="5136832" cy="3329097"/>
          </a:xfrm>
          <a:prstGeom prst="rect">
            <a:avLst/>
          </a:prstGeom>
        </p:spPr>
      </p:pic>
      <p:sp>
        <p:nvSpPr>
          <p:cNvPr id="7" name="对话气泡: 矩形 6"/>
          <p:cNvSpPr/>
          <p:nvPr/>
        </p:nvSpPr>
        <p:spPr bwMode="auto">
          <a:xfrm>
            <a:off x="515391" y="3562411"/>
            <a:ext cx="1717963" cy="504306"/>
          </a:xfrm>
          <a:prstGeom prst="wedgeRectCallout">
            <a:avLst>
              <a:gd name="adj1" fmla="val 113775"/>
              <a:gd name="adj2" fmla="val 60443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400" b="1">
                <a:latin typeface="Arial" panose="020B0604020202090204" pitchFamily="34" charset="0"/>
              </a:rPr>
              <a:t>当前合约将对应钱转给</a:t>
            </a:r>
            <a:r>
              <a:rPr lang="en-US" altLang="zh-CN" sz="1400" b="1">
                <a:latin typeface="Arial" panose="020B0604020202090204" pitchFamily="34" charset="0"/>
              </a:rPr>
              <a:t>msg.sender.</a:t>
            </a: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9" name="对话气泡: 矩形 8"/>
          <p:cNvSpPr/>
          <p:nvPr/>
        </p:nvSpPr>
        <p:spPr bwMode="auto">
          <a:xfrm>
            <a:off x="7093619" y="3865521"/>
            <a:ext cx="1717963" cy="881150"/>
          </a:xfrm>
          <a:prstGeom prst="wedgeRectCallout">
            <a:avLst>
              <a:gd name="adj1" fmla="val -154289"/>
              <a:gd name="adj2" fmla="val 10758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r>
              <a:rPr lang="zh-CN" altLang="en-US" sz="1400" b="0" i="0" u="none" strike="noStrike" baseline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清零操作在合约转账完成后才进行，有什么问题？ </a:t>
            </a:r>
            <a:endParaRPr kumimoji="0" lang="zh-CN" altLang="en-US" sz="11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智能合约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5" y="1066355"/>
            <a:ext cx="9131713" cy="3634194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zh-CN" altLang="en-US" sz="2000"/>
              <a:t>实例：记录</a:t>
            </a:r>
            <a:r>
              <a:rPr lang="en-US" altLang="zh-CN" sz="2000"/>
              <a:t>Alice</a:t>
            </a:r>
            <a:r>
              <a:rPr lang="zh-CN" altLang="en-US" sz="2000"/>
              <a:t>个人信息的智能合约</a:t>
            </a:r>
            <a:endParaRPr lang="en-US" altLang="zh-CN" sz="2000"/>
          </a:p>
          <a:p>
            <a:pPr lvl="1">
              <a:lnSpc>
                <a:spcPct val="140000"/>
              </a:lnSpc>
            </a:pPr>
            <a:r>
              <a:rPr lang="zh-CN" altLang="en-US" sz="2000"/>
              <a:t>合约使用状态模型保存个人信息</a:t>
            </a:r>
            <a:r>
              <a:rPr lang="en-US" altLang="zh-CN" sz="2000"/>
              <a:t>&lt;name: “Alice”, age: 20, height: 178&gt;</a:t>
            </a:r>
            <a:endParaRPr lang="en-US" altLang="zh-CN" sz="2000"/>
          </a:p>
          <a:p>
            <a:pPr lvl="1">
              <a:lnSpc>
                <a:spcPct val="140000"/>
              </a:lnSpc>
            </a:pPr>
            <a:r>
              <a:rPr lang="zh-CN" altLang="en-US" sz="2000"/>
              <a:t>制定</a:t>
            </a:r>
            <a:r>
              <a:rPr lang="en-US" altLang="zh-CN" sz="2000"/>
              <a:t>Grow</a:t>
            </a:r>
            <a:r>
              <a:rPr lang="zh-CN" altLang="en-US" sz="2000"/>
              <a:t>和</a:t>
            </a:r>
            <a:r>
              <a:rPr lang="en-US" altLang="zh-CN" sz="2000"/>
              <a:t>Rename</a:t>
            </a:r>
            <a:r>
              <a:rPr lang="zh-CN" altLang="en-US" sz="2000"/>
              <a:t>两种方法来进行状态修改</a:t>
            </a:r>
            <a:endParaRPr lang="en-US" altLang="zh-CN" sz="2000"/>
          </a:p>
          <a:p>
            <a:pPr fontAlgn="auto">
              <a:lnSpc>
                <a:spcPct val="130000"/>
              </a:lnSpc>
            </a:pPr>
            <a:endParaRPr lang="en-US" altLang="zh-CN" dirty="0"/>
          </a:p>
        </p:txBody>
      </p:sp>
      <p:pic>
        <p:nvPicPr>
          <p:cNvPr id="4" name="图片 3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75110" y="3326014"/>
            <a:ext cx="6977027" cy="2915324"/>
          </a:xfrm>
          <a:prstGeom prst="rect">
            <a:avLst/>
          </a:prstGeom>
          <a:noFill/>
        </p:spPr>
      </p:pic>
      <p:sp>
        <p:nvSpPr>
          <p:cNvPr id="5" name="对话气泡: 矩形 4"/>
          <p:cNvSpPr/>
          <p:nvPr/>
        </p:nvSpPr>
        <p:spPr bwMode="auto">
          <a:xfrm>
            <a:off x="573579" y="3326014"/>
            <a:ext cx="2244436" cy="486757"/>
          </a:xfrm>
          <a:prstGeom prst="wedgeRectCallout">
            <a:avLst>
              <a:gd name="adj1" fmla="val 51557"/>
              <a:gd name="adj2" fmla="val 109435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400" b="1">
                <a:latin typeface="Arial" panose="020B0604020202090204" pitchFamily="34" charset="0"/>
              </a:rPr>
              <a:t>状态转移过程</a:t>
            </a:r>
            <a:r>
              <a:rPr lang="en-US" altLang="zh-CN" sz="1400" b="1">
                <a:latin typeface="Arial" panose="020B0604020202090204" pitchFamily="34" charset="0"/>
              </a:rPr>
              <a:t>1</a:t>
            </a:r>
            <a:r>
              <a:rPr lang="zh-CN" altLang="en-US" sz="1400" b="1">
                <a:latin typeface="Arial" panose="020B0604020202090204" pitchFamily="34" charset="0"/>
              </a:rPr>
              <a:t>：执行代码</a:t>
            </a:r>
            <a:endParaRPr lang="en-US" altLang="zh-CN" sz="1400" b="1">
              <a:latin typeface="Arial" panose="020B0604020202090204" pitchFamily="34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Grow(1,1)</a:t>
            </a: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6" name="对话气泡: 矩形 5"/>
          <p:cNvSpPr/>
          <p:nvPr/>
        </p:nvSpPr>
        <p:spPr bwMode="auto">
          <a:xfrm>
            <a:off x="6212379" y="2883452"/>
            <a:ext cx="2244436" cy="486757"/>
          </a:xfrm>
          <a:prstGeom prst="wedgeRectCallout">
            <a:avLst>
              <a:gd name="adj1" fmla="val -36838"/>
              <a:gd name="adj2" fmla="val 86276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400" b="1">
                <a:latin typeface="Arial" panose="020B0604020202090204" pitchFamily="34" charset="0"/>
              </a:rPr>
              <a:t>状态转移过程</a:t>
            </a:r>
            <a:r>
              <a:rPr lang="en-US" altLang="zh-CN" sz="1400" b="1">
                <a:latin typeface="Arial" panose="020B0604020202090204" pitchFamily="34" charset="0"/>
              </a:rPr>
              <a:t>2</a:t>
            </a:r>
            <a:r>
              <a:rPr lang="zh-CN" altLang="en-US" sz="1400" b="1">
                <a:latin typeface="Arial" panose="020B0604020202090204" pitchFamily="34" charset="0"/>
              </a:rPr>
              <a:t>：执行代码</a:t>
            </a:r>
            <a:endParaRPr lang="en-US" altLang="zh-CN" sz="1400" b="1">
              <a:latin typeface="Arial" panose="020B060402020209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Rename</a:t>
            </a:r>
            <a:r>
              <a:rPr lang="zh-TW" altLang="zh-CN" sz="1400"/>
              <a:t>（</a:t>
            </a:r>
            <a:r>
              <a:rPr lang="en-US" altLang="zh-CN" sz="1400"/>
              <a:t>“Cathy”</a:t>
            </a:r>
            <a:r>
              <a:rPr lang="zh-TW" altLang="zh-CN" sz="1400"/>
              <a:t>）</a:t>
            </a:r>
            <a:endParaRPr lang="en-US" altLang="zh-TW" sz="140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7" name="对话气泡: 矩形 6"/>
          <p:cNvSpPr/>
          <p:nvPr/>
        </p:nvSpPr>
        <p:spPr bwMode="auto">
          <a:xfrm>
            <a:off x="3624349" y="6383128"/>
            <a:ext cx="5458691" cy="322472"/>
          </a:xfrm>
          <a:prstGeom prst="wedgeRectCallout">
            <a:avLst>
              <a:gd name="adj1" fmla="val 19569"/>
              <a:gd name="adj2" fmla="val -82135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lvl="1">
              <a:lnSpc>
                <a:spcPct val="140000"/>
              </a:lnSpc>
            </a:pPr>
            <a:r>
              <a:rPr lang="zh-CN" altLang="en-US" sz="1400"/>
              <a:t>状态变换结果：</a:t>
            </a:r>
            <a:r>
              <a:rPr lang="en-US" altLang="zh-CN" sz="1400"/>
              <a:t>&lt;name: “Cathy”, age: 21, height: 179&gt;</a:t>
            </a:r>
            <a:endParaRPr lang="en-US" altLang="zh-CN" sz="18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</a:pPr>
            <a:r>
              <a:rPr lang="zh-CN" altLang="en-US"/>
              <a:t>智能合约缺陷的影响</a:t>
            </a:r>
            <a:endParaRPr lang="zh-CN" altLang="en-US" sz="3200"/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94120" y="992736"/>
            <a:ext cx="9049880" cy="3634194"/>
          </a:xfrm>
        </p:spPr>
        <p:txBody>
          <a:bodyPr>
            <a:normAutofit/>
          </a:bodyPr>
          <a:lstStyle/>
          <a:p>
            <a:pPr marL="0" indent="0" fontAlgn="auto">
              <a:lnSpc>
                <a:spcPct val="130000"/>
              </a:lnSpc>
              <a:buNone/>
            </a:pPr>
            <a:r>
              <a:rPr lang="zh-CN" altLang="en-US" sz="2000"/>
              <a:t>重入攻击（</a:t>
            </a:r>
            <a:r>
              <a:rPr lang="en-US" altLang="zh-CN" sz="2000"/>
              <a:t>Re-entrancy Attack</a:t>
            </a:r>
            <a:r>
              <a:rPr lang="zh-CN" altLang="en-US" sz="2000"/>
              <a:t>）</a:t>
            </a:r>
            <a:endParaRPr lang="en-US" altLang="zh-CN" sz="2000"/>
          </a:p>
          <a:p>
            <a:pPr fontAlgn="auto">
              <a:lnSpc>
                <a:spcPct val="130000"/>
              </a:lnSpc>
            </a:pPr>
            <a:r>
              <a:rPr lang="zh-CN" altLang="en-US" sz="2000"/>
              <a:t>当合约账户收到</a:t>
            </a:r>
            <a:r>
              <a:rPr lang="en-US" altLang="zh-CN" sz="2000"/>
              <a:t>ETH</a:t>
            </a:r>
            <a:r>
              <a:rPr lang="zh-CN" altLang="en-US" sz="2000"/>
              <a:t>但未调用函数时，会立刻执行</a:t>
            </a:r>
            <a:r>
              <a:rPr lang="en-US" altLang="zh-CN" sz="2000"/>
              <a:t>fallback()</a:t>
            </a:r>
            <a:r>
              <a:rPr lang="zh-CN" altLang="en-US" sz="2000"/>
              <a:t>函数</a:t>
            </a:r>
            <a:endParaRPr lang="en-US" altLang="zh-CN" sz="2000"/>
          </a:p>
          <a:p>
            <a:pPr fontAlgn="auto">
              <a:lnSpc>
                <a:spcPct val="130000"/>
              </a:lnSpc>
            </a:pPr>
            <a:r>
              <a:rPr lang="zh-CN" altLang="en-US" sz="2000"/>
              <a:t>通过</a:t>
            </a:r>
            <a:r>
              <a:rPr lang="en-US" altLang="zh-CN" sz="2000"/>
              <a:t>addr.send()</a:t>
            </a:r>
            <a:r>
              <a:rPr lang="zh-CN" altLang="en-US" sz="2000"/>
              <a:t>、</a:t>
            </a:r>
            <a:r>
              <a:rPr lang="en-US" altLang="zh-CN" sz="2000"/>
              <a:t>addr.transfer()</a:t>
            </a:r>
            <a:r>
              <a:rPr lang="zh-CN" altLang="en-US" sz="2000"/>
              <a:t>、</a:t>
            </a:r>
            <a:r>
              <a:rPr lang="en-US" altLang="zh-CN" sz="2000"/>
              <a:t>addr.call.value()()</a:t>
            </a:r>
            <a:r>
              <a:rPr lang="zh-CN" altLang="en-US" sz="2000"/>
              <a:t>三种方式付钱都会触发</a:t>
            </a:r>
            <a:r>
              <a:rPr lang="en-US" altLang="zh-CN" sz="2000"/>
              <a:t>addr</a:t>
            </a:r>
            <a:r>
              <a:rPr lang="zh-CN" altLang="en-US" sz="2000"/>
              <a:t>里的</a:t>
            </a:r>
            <a:r>
              <a:rPr lang="en-US" altLang="zh-CN" sz="2000"/>
              <a:t>fallback</a:t>
            </a:r>
            <a:r>
              <a:rPr lang="zh-CN" altLang="en-US" sz="2000"/>
              <a:t>函数。</a:t>
            </a:r>
            <a:endParaRPr lang="en-US" altLang="zh-CN" sz="2000"/>
          </a:p>
          <a:p>
            <a:pPr fontAlgn="auto">
              <a:lnSpc>
                <a:spcPct val="130000"/>
              </a:lnSpc>
            </a:pPr>
            <a:r>
              <a:rPr lang="en-US" altLang="zh-CN" sz="2000"/>
              <a:t>fallback()</a:t>
            </a:r>
            <a:r>
              <a:rPr lang="zh-CN" altLang="en-US" sz="2000"/>
              <a:t>函数由用户</a:t>
            </a:r>
            <a:endParaRPr lang="en-US" altLang="zh-CN" sz="2000"/>
          </a:p>
          <a:p>
            <a:pPr marL="0" indent="0" fontAlgn="auto">
              <a:lnSpc>
                <a:spcPct val="130000"/>
              </a:lnSpc>
              <a:buNone/>
            </a:pPr>
            <a:r>
              <a:rPr lang="en-US" altLang="zh-CN" sz="2000"/>
              <a:t>    </a:t>
            </a:r>
            <a:r>
              <a:rPr lang="zh-CN" altLang="en-US" sz="2000"/>
              <a:t>自己编写。</a:t>
            </a:r>
            <a:endParaRPr lang="en-US" altLang="zh-CN" sz="2000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4382" y="2809833"/>
            <a:ext cx="6119618" cy="3903526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 bwMode="auto">
          <a:xfrm>
            <a:off x="381000" y="4102044"/>
            <a:ext cx="2200102" cy="1528443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00"/>
              <a:t>又调用一次</a:t>
            </a:r>
            <a:r>
              <a:rPr lang="en-US" altLang="zh-CN" sz="1400"/>
              <a:t>withdraw</a:t>
            </a:r>
            <a:r>
              <a:rPr lang="zh-CN" altLang="en-US" sz="1400"/>
              <a:t>（）函数， 而拍卖合约里的逻辑“</a:t>
            </a:r>
            <a:r>
              <a:rPr lang="zh-CN" altLang="en-US" sz="1400" b="0" i="0" u="none" strike="noStrike" baseline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清零操作在合约转账完成后才进行</a:t>
            </a:r>
            <a:r>
              <a:rPr lang="zh-CN" altLang="en-US" sz="1400"/>
              <a:t>”，导致转账语句陷入和黑客合约的</a:t>
            </a:r>
            <a:r>
              <a:rPr lang="en-US" altLang="zh-CN" sz="1400"/>
              <a:t>fallback</a:t>
            </a:r>
            <a:r>
              <a:rPr lang="zh-CN" altLang="en-US" sz="1400"/>
              <a:t>递归调用当中，不会执行清零操作。</a:t>
            </a:r>
            <a:endParaRPr lang="zh-CN" altLang="en-US" sz="140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21" name="对话气泡: 矩形 20"/>
          <p:cNvSpPr/>
          <p:nvPr/>
        </p:nvSpPr>
        <p:spPr bwMode="auto">
          <a:xfrm>
            <a:off x="7038109" y="3089666"/>
            <a:ext cx="2011771" cy="881150"/>
          </a:xfrm>
          <a:prstGeom prst="wedgeRectCallout">
            <a:avLst>
              <a:gd name="adj1" fmla="val -53644"/>
              <a:gd name="adj2" fmla="val 256669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r>
              <a:rPr lang="zh-CN" altLang="en-US" sz="1400" i="0" u="none" strike="noStrike" baseline="0">
                <a:latin typeface="宋体" pitchFamily="2" charset="-122"/>
                <a:ea typeface="宋体" pitchFamily="2" charset="-122"/>
              </a:rPr>
              <a:t>结束情况：</a:t>
            </a:r>
            <a:endParaRPr lang="en-US" altLang="zh-CN" sz="1400" i="0" u="none" strike="noStrike" baseline="0">
              <a:latin typeface="宋体" pitchFamily="2" charset="-122"/>
              <a:ea typeface="宋体" pitchFamily="2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kumimoji="0" lang="zh-CN" altLang="en-US" sz="1400" cap="none" normalizeH="0">
                <a:ln>
                  <a:noFill/>
                </a:ln>
                <a:effectLst/>
                <a:latin typeface="宋体" pitchFamily="2" charset="-122"/>
                <a:ea typeface="宋体" pitchFamily="2" charset="-122"/>
              </a:rPr>
              <a:t>拍卖合约余额不够</a:t>
            </a:r>
            <a:endParaRPr kumimoji="0" lang="en-US" altLang="zh-CN" sz="1400" cap="none" normalizeH="0">
              <a:ln>
                <a:noFill/>
              </a:ln>
              <a:effectLst/>
              <a:latin typeface="宋体" pitchFamily="2" charset="-122"/>
              <a:ea typeface="宋体" pitchFamily="2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kumimoji="0" lang="en-US" altLang="zh-CN" sz="1100" i="0" u="none" strike="noStrike" cap="none" normalizeH="0" baseline="0">
                <a:ln>
                  <a:noFill/>
                </a:ln>
                <a:effectLst/>
                <a:latin typeface="Arial" panose="020B0604020202090204" pitchFamily="34" charset="0"/>
              </a:rPr>
              <a:t>gas</a:t>
            </a:r>
            <a:r>
              <a:rPr kumimoji="0" lang="zh-CN" altLang="en-US" sz="1100" i="0" u="none" strike="noStrike" cap="none" normalizeH="0" baseline="0">
                <a:ln>
                  <a:noFill/>
                </a:ln>
                <a:effectLst/>
                <a:latin typeface="Arial" panose="020B0604020202090204" pitchFamily="34" charset="0"/>
              </a:rPr>
              <a:t>不够</a:t>
            </a:r>
            <a:endParaRPr kumimoji="0" lang="en-US" altLang="zh-CN" sz="1100" i="0" u="none" strike="noStrike" cap="none" normalizeH="0" baseline="0">
              <a:ln>
                <a:noFill/>
              </a:ln>
              <a:effectLst/>
              <a:latin typeface="Arial" panose="020B060402020209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100">
                <a:latin typeface="Arial" panose="020B0604020202090204" pitchFamily="34" charset="0"/>
              </a:rPr>
              <a:t>调用栈溢出</a:t>
            </a:r>
            <a:endParaRPr kumimoji="0" lang="zh-CN" altLang="en-US" sz="1100" i="0" u="none" strike="noStrike" cap="none" normalizeH="0" baseline="0">
              <a:ln>
                <a:noFill/>
              </a:ln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</a:pPr>
            <a:r>
              <a:rPr lang="zh-CN" altLang="en-US"/>
              <a:t>智能合约缺陷的影响</a:t>
            </a:r>
            <a:endParaRPr lang="zh-CN" altLang="en-US" sz="3200"/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332418" y="1032574"/>
            <a:ext cx="8377564" cy="3634194"/>
          </a:xfrm>
        </p:spPr>
        <p:txBody>
          <a:bodyPr>
            <a:norm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2000"/>
              <a:t>解决重入攻击：</a:t>
            </a:r>
            <a:endParaRPr lang="en-US" altLang="zh-CN" sz="2000"/>
          </a:p>
          <a:p>
            <a:pPr lvl="1" fontAlgn="auto">
              <a:lnSpc>
                <a:spcPct val="130000"/>
              </a:lnSpc>
            </a:pPr>
            <a:r>
              <a:rPr lang="zh-CN" altLang="en-US" sz="2000"/>
              <a:t>先清零，再转账</a:t>
            </a:r>
            <a:endParaRPr lang="en-US" altLang="zh-CN" sz="2000"/>
          </a:p>
          <a:p>
            <a:pPr lvl="1" fontAlgn="auto">
              <a:lnSpc>
                <a:spcPct val="130000"/>
              </a:lnSpc>
            </a:pPr>
            <a:r>
              <a:rPr lang="zh-CN" altLang="en-US" sz="2000"/>
              <a:t>不用</a:t>
            </a:r>
            <a:r>
              <a:rPr lang="en-US" altLang="zh-CN" sz="2000"/>
              <a:t>call</a:t>
            </a:r>
            <a:r>
              <a:rPr lang="zh-CN" altLang="en-US" sz="2000"/>
              <a:t>函数，用</a:t>
            </a:r>
            <a:r>
              <a:rPr lang="en-US" altLang="zh-CN" sz="2000"/>
              <a:t>send</a:t>
            </a:r>
            <a:r>
              <a:rPr lang="zh-CN" altLang="en-US" sz="2000"/>
              <a:t>或</a:t>
            </a:r>
            <a:r>
              <a:rPr lang="en-US" altLang="zh-CN" sz="2000"/>
              <a:t>transfer</a:t>
            </a:r>
            <a:r>
              <a:rPr lang="zh-CN" altLang="en-US" sz="2000"/>
              <a:t>函数（</a:t>
            </a:r>
            <a:r>
              <a:rPr lang="en-US" altLang="zh-CN" sz="2000"/>
              <a:t>gas</a:t>
            </a:r>
            <a:r>
              <a:rPr lang="zh-CN" altLang="en-US" sz="2000"/>
              <a:t>机制保证汽油费不足以让接收者的合约再发起一个新的调用）</a:t>
            </a:r>
            <a:endParaRPr lang="en-US" altLang="zh-CN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969310"/>
            <a:ext cx="9144000" cy="3394915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智能合约缺陷的影响</a:t>
            </a:r>
            <a:endParaRPr lang="zh-CN" altLang="en-US"/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332418" y="1032574"/>
            <a:ext cx="8377564" cy="3634194"/>
          </a:xfrm>
        </p:spPr>
        <p:txBody>
          <a:bodyPr>
            <a:norm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2000"/>
              <a:t>重入攻击</a:t>
            </a:r>
            <a:endParaRPr lang="zh-CN" altLang="en-US" sz="2000"/>
          </a:p>
        </p:txBody>
      </p:sp>
      <p:sp>
        <p:nvSpPr>
          <p:cNvPr id="6" name="文本框 5"/>
          <p:cNvSpPr txBox="1"/>
          <p:nvPr/>
        </p:nvSpPr>
        <p:spPr>
          <a:xfrm>
            <a:off x="736587" y="1519577"/>
            <a:ext cx="7924813" cy="1287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For example, the famous DAO attack [6] made the DAO (Decentralized Autonomous Organization) lose 3.6 million Ethers ($150/Ether on Feb 2019), which then caused a controversial hard fork [7], [8] of Ethereum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92975" y="5384856"/>
            <a:ext cx="7836129" cy="1703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/>
              <a:t>The DAO </a:t>
            </a:r>
            <a:r>
              <a:rPr lang="zh-CN" altLang="en-US"/>
              <a:t>攻击曾造成</a:t>
            </a:r>
            <a:r>
              <a:rPr lang="en-US" altLang="zh-CN"/>
              <a:t>360</a:t>
            </a:r>
            <a:r>
              <a:rPr lang="zh-CN" altLang="en-US"/>
              <a:t>万以太币的丢失，每个市价</a:t>
            </a:r>
            <a:r>
              <a:rPr lang="en-US" altLang="zh-CN"/>
              <a:t>150</a:t>
            </a:r>
            <a:r>
              <a:rPr lang="zh-CN" altLang="en-US"/>
              <a:t>美元，造成了硬分叉：在</a:t>
            </a:r>
            <a:r>
              <a:rPr lang="en-US" altLang="zh-CN"/>
              <a:t>192W</a:t>
            </a:r>
            <a:r>
              <a:rPr lang="zh-CN" altLang="en-US"/>
              <a:t>个区块时，不需要合法的签名，直接将</a:t>
            </a:r>
            <a:r>
              <a:rPr lang="en-US" altLang="zh-CN"/>
              <a:t>TheDAO</a:t>
            </a:r>
            <a:r>
              <a:rPr lang="zh-CN" altLang="en-US"/>
              <a:t>的钱转到一个新合约，该合约只能退钱。</a:t>
            </a:r>
            <a:endParaRPr lang="zh-CN" altLang="en-US"/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3527" y="2752721"/>
            <a:ext cx="5716945" cy="2596342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智能合约简介</a:t>
            </a:r>
            <a:endParaRPr kumimoji="1" lang="en-US" altLang="zh-CN"/>
          </a:p>
          <a:p>
            <a:r>
              <a:rPr kumimoji="1" lang="zh-CN" altLang="en-US"/>
              <a:t>合约地址的生成</a:t>
            </a:r>
            <a:endParaRPr kumimoji="1" lang="en-US" altLang="zh-CN"/>
          </a:p>
          <a:p>
            <a:r>
              <a:rPr kumimoji="1" lang="zh-CN" altLang="en-US"/>
              <a:t>调用合约</a:t>
            </a:r>
            <a:endParaRPr kumimoji="1" lang="en-US" altLang="zh-CN"/>
          </a:p>
          <a:p>
            <a:r>
              <a:rPr kumimoji="1" lang="zh-CN" altLang="en-US"/>
              <a:t>创建合约</a:t>
            </a:r>
            <a:endParaRPr kumimoji="1" lang="en-US" altLang="zh-CN"/>
          </a:p>
          <a:p>
            <a:r>
              <a:rPr kumimoji="1" lang="zh-CN" altLang="en-US"/>
              <a:t>停机问题和</a:t>
            </a:r>
            <a:r>
              <a:rPr kumimoji="1" lang="en-US" altLang="zh-CN"/>
              <a:t>Gas</a:t>
            </a:r>
            <a:endParaRPr kumimoji="1" lang="en-US" altLang="zh-CN"/>
          </a:p>
          <a:p>
            <a:r>
              <a:rPr kumimoji="1" lang="zh-CN" altLang="en-US"/>
              <a:t>错误处理和虚拟机</a:t>
            </a:r>
            <a:endParaRPr kumimoji="1" lang="en-US" altLang="zh-CN"/>
          </a:p>
          <a:p>
            <a:r>
              <a:rPr lang="zh-CN" altLang="en-US"/>
              <a:t>智能合约缺陷的影响</a:t>
            </a:r>
            <a:endParaRPr lang="en-US" altLang="zh-CN"/>
          </a:p>
          <a:p>
            <a:r>
              <a:rPr kumimoji="1" lang="zh-CN" altLang="en-US">
                <a:solidFill>
                  <a:srgbClr val="FF0000"/>
                </a:solidFill>
              </a:rPr>
              <a:t>反思</a:t>
            </a:r>
            <a:endParaRPr kumimoji="1" lang="en-US" altLang="zh-CN">
              <a:solidFill>
                <a:srgbClr val="FF0000"/>
              </a:solidFill>
            </a:endParaRPr>
          </a:p>
          <a:p>
            <a:endParaRPr kumimoji="1" lang="en-US" altLang="zh-CN"/>
          </a:p>
          <a:p>
            <a:endParaRPr kumimoji="1" lang="en-US" altLang="zh-CN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</a:pPr>
            <a:r>
              <a:rPr lang="zh-CN" altLang="en-US"/>
              <a:t>反思</a:t>
            </a:r>
            <a:endParaRPr lang="zh-CN" altLang="en-US" sz="3200"/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332418" y="1032574"/>
            <a:ext cx="8377564" cy="4631164"/>
          </a:xfrm>
        </p:spPr>
        <p:txBody>
          <a:bodyPr>
            <a:normAutofit/>
          </a:bodyPr>
          <a:lstStyle/>
          <a:p>
            <a:pPr fontAlgn="auto">
              <a:lnSpc>
                <a:spcPct val="130000"/>
              </a:lnSpc>
            </a:pPr>
            <a:r>
              <a:rPr lang="en-US" altLang="zh-CN" sz="2000"/>
              <a:t>Code is law!</a:t>
            </a:r>
            <a:endParaRPr lang="en-US" altLang="zh-CN" sz="2000"/>
          </a:p>
          <a:p>
            <a:pPr lvl="1" fontAlgn="auto">
              <a:lnSpc>
                <a:spcPct val="130000"/>
              </a:lnSpc>
            </a:pPr>
            <a:r>
              <a:rPr lang="zh-CN" altLang="en-US" sz="2000"/>
              <a:t>智能合约如果设计不好的话，可能会导致钱永远锁在智能合约，取不出来。</a:t>
            </a:r>
            <a:endParaRPr lang="en-US" altLang="zh-CN" sz="2000"/>
          </a:p>
          <a:p>
            <a:pPr lvl="1" fontAlgn="auto">
              <a:lnSpc>
                <a:spcPct val="130000"/>
              </a:lnSpc>
            </a:pPr>
            <a:r>
              <a:rPr lang="zh-CN" altLang="en-US" sz="2000"/>
              <a:t>可能会遭受类似重入攻击，导致金额损失。</a:t>
            </a:r>
            <a:endParaRPr lang="en-US" altLang="zh-CN" sz="2000"/>
          </a:p>
          <a:p>
            <a:pPr lvl="1" fontAlgn="auto">
              <a:lnSpc>
                <a:spcPct val="130000"/>
              </a:lnSpc>
            </a:pPr>
            <a:r>
              <a:rPr lang="zh-CN" altLang="en-US" sz="2000"/>
              <a:t>合约代码发布后不可篡改。因此在发布智能合约时，一定要对合约代码进行测试。</a:t>
            </a:r>
            <a:endParaRPr lang="en-US" altLang="zh-CN" sz="2000"/>
          </a:p>
          <a:p>
            <a:pPr fontAlgn="auto">
              <a:lnSpc>
                <a:spcPct val="130000"/>
              </a:lnSpc>
            </a:pPr>
            <a:r>
              <a:rPr lang="en-US" altLang="zh-CN" sz="2000"/>
              <a:t>Smart contract is anything but smart. </a:t>
            </a:r>
            <a:r>
              <a:rPr lang="zh-CN" altLang="en-US" sz="2000"/>
              <a:t>智能合约并不智能。</a:t>
            </a:r>
            <a:endParaRPr lang="en-US" altLang="zh-CN" sz="2000"/>
          </a:p>
          <a:p>
            <a:pPr fontAlgn="auto">
              <a:lnSpc>
                <a:spcPct val="130000"/>
              </a:lnSpc>
            </a:pPr>
            <a:r>
              <a:rPr lang="en-US" altLang="zh-CN" sz="1800">
                <a:effectLst/>
                <a:ea typeface="Calibri" panose="020F0502020204030204" pitchFamily="34" charset="0"/>
              </a:rPr>
              <a:t>Irrevocability is a double edged sword. </a:t>
            </a:r>
            <a:r>
              <a:rPr lang="zh-CN" altLang="zh-CN" sz="1800">
                <a:effectLst/>
                <a:ea typeface="微软雅黑" panose="020B0503020204020204" pitchFamily="34" charset="-122"/>
              </a:rPr>
              <a:t>不可篡改是一把双刃剑。</a:t>
            </a:r>
            <a:endParaRPr lang="en-US" altLang="zh-CN" sz="1800">
              <a:effectLst/>
              <a:ea typeface="微软雅黑" panose="020B0503020204020204" pitchFamily="34" charset="-122"/>
            </a:endParaRPr>
          </a:p>
          <a:p>
            <a:pPr fontAlgn="auto">
              <a:lnSpc>
                <a:spcPct val="130000"/>
              </a:lnSpc>
            </a:pPr>
            <a:r>
              <a:rPr lang="en-US" altLang="zh-CN" sz="1800">
                <a:effectLst/>
                <a:ea typeface="Calibri" panose="020F0502020204030204" pitchFamily="34" charset="0"/>
              </a:rPr>
              <a:t>Nothing is irrevocable.</a:t>
            </a:r>
            <a:r>
              <a:rPr lang="zh-CN" altLang="zh-CN" sz="1800">
                <a:effectLst/>
                <a:ea typeface="Microsoft YaHei" panose="020B0503020204020204" pitchFamily="34" charset="-122"/>
              </a:rPr>
              <a:t>代码是死的，人是活的。</a:t>
            </a:r>
            <a:r>
              <a:rPr lang="en-US" altLang="zh-CN" sz="1800">
                <a:effectLst/>
                <a:ea typeface="Microsoft YaHei" panose="020B0503020204020204" pitchFamily="34" charset="-122"/>
              </a:rPr>
              <a:t> </a:t>
            </a:r>
            <a:r>
              <a:rPr lang="zh-CN" altLang="zh-CN" sz="1800">
                <a:effectLst/>
                <a:ea typeface="Microsoft YaHei" panose="020B0503020204020204" pitchFamily="34" charset="-122"/>
              </a:rPr>
              <a:t>宪法都可以修改。</a:t>
            </a:r>
            <a:endParaRPr lang="en-US" altLang="zh-CN" sz="2000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</a:pPr>
            <a:r>
              <a:rPr lang="zh-CN" altLang="en-US"/>
              <a:t>反思</a:t>
            </a:r>
            <a:endParaRPr lang="zh-CN" altLang="en-US" sz="3200"/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94120" y="1248705"/>
            <a:ext cx="8988920" cy="4631164"/>
          </a:xfrm>
        </p:spPr>
        <p:txBody>
          <a:bodyPr>
            <a:norm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2000"/>
              <a:t>从语言设计上：</a:t>
            </a:r>
            <a:endParaRPr lang="en-US" altLang="zh-CN" sz="2000"/>
          </a:p>
          <a:p>
            <a:pPr lvl="1" fontAlgn="auto">
              <a:lnSpc>
                <a:spcPct val="130000"/>
              </a:lnSpc>
            </a:pPr>
            <a:r>
              <a:rPr lang="en-US" altLang="zh-CN" sz="1800">
                <a:effectLst/>
                <a:ea typeface="Calibri" panose="020F0502020204030204" pitchFamily="34" charset="0"/>
              </a:rPr>
              <a:t>I</a:t>
            </a:r>
            <a:r>
              <a:rPr lang="zh-CN" altLang="zh-CN" sz="1800">
                <a:effectLst/>
                <a:ea typeface="微软雅黑" panose="020B0503020204020204" pitchFamily="34" charset="-122"/>
              </a:rPr>
              <a:t>s</a:t>
            </a:r>
            <a:r>
              <a:rPr lang="en-US" altLang="zh-CN" sz="1800">
                <a:effectLst/>
                <a:ea typeface="微软雅黑" panose="020B0503020204020204" pitchFamily="34" charset="-122"/>
              </a:rPr>
              <a:t> solidity the right programming language?</a:t>
            </a:r>
            <a:endParaRPr lang="en-US" altLang="zh-CN" sz="1800">
              <a:effectLst/>
              <a:ea typeface="微软雅黑" panose="020B0503020204020204" pitchFamily="34" charset="-122"/>
            </a:endParaRPr>
          </a:p>
          <a:p>
            <a:pPr lvl="2" fontAlgn="auto">
              <a:lnSpc>
                <a:spcPct val="130000"/>
              </a:lnSpc>
            </a:pPr>
            <a:r>
              <a:rPr lang="zh-CN" altLang="zh-CN" sz="1400">
                <a:effectLst/>
                <a:ea typeface="微软雅黑" panose="020B0503020204020204" pitchFamily="34" charset="-122"/>
              </a:rPr>
              <a:t>智能合约要有模板</a:t>
            </a:r>
            <a:endParaRPr lang="en-US" altLang="zh-CN" sz="1400">
              <a:effectLst/>
              <a:ea typeface="微软雅黑" panose="020B0503020204020204" pitchFamily="34" charset="-122"/>
            </a:endParaRPr>
          </a:p>
          <a:p>
            <a:pPr lvl="1" fontAlgn="auto">
              <a:lnSpc>
                <a:spcPct val="130000"/>
              </a:lnSpc>
            </a:pPr>
            <a:r>
              <a:rPr lang="en-US" altLang="zh-CN" sz="1800">
                <a:effectLst/>
                <a:ea typeface="Calibri" panose="020F0502020204030204" pitchFamily="34" charset="0"/>
              </a:rPr>
              <a:t>Many eyeball fallacy</a:t>
            </a:r>
            <a:r>
              <a:rPr lang="en-US" altLang="zh-CN" sz="1800">
                <a:effectLst/>
                <a:ea typeface="微软雅黑" panose="020B0503020204020204" pitchFamily="34" charset="-122"/>
              </a:rPr>
              <a:t>.</a:t>
            </a:r>
            <a:endParaRPr lang="en-US" altLang="zh-CN" sz="1800">
              <a:effectLst/>
              <a:ea typeface="微软雅黑" panose="020B0503020204020204" pitchFamily="34" charset="-122"/>
            </a:endParaRPr>
          </a:p>
          <a:p>
            <a:pPr lvl="2" fontAlgn="auto">
              <a:lnSpc>
                <a:spcPct val="130000"/>
              </a:lnSpc>
            </a:pPr>
            <a:r>
              <a:rPr lang="zh-CN" altLang="zh-CN" sz="1400">
                <a:effectLst/>
                <a:ea typeface="微软雅黑" panose="020B0503020204020204" pitchFamily="34" charset="-122"/>
              </a:rPr>
              <a:t>代码开源也不一定安全，自己应该检查代码是否有问题</a:t>
            </a:r>
            <a:endParaRPr lang="en-US" altLang="zh-CN" sz="1400">
              <a:effectLst/>
              <a:ea typeface="微软雅黑" panose="020B0503020204020204" pitchFamily="34" charset="-122"/>
            </a:endParaRPr>
          </a:p>
          <a:p>
            <a:pPr lvl="2" fontAlgn="auto">
              <a:lnSpc>
                <a:spcPct val="130000"/>
              </a:lnSpc>
            </a:pPr>
            <a:r>
              <a:rPr lang="zh-CN" altLang="en-US" sz="1400">
                <a:effectLst/>
                <a:ea typeface="微软雅黑" panose="020B0503020204020204" pitchFamily="34" charset="-122"/>
              </a:rPr>
              <a:t>对规则的修改要用去中心化的规则来修改。</a:t>
            </a:r>
            <a:endParaRPr lang="en-US" altLang="zh-CN" sz="1400">
              <a:effectLst/>
              <a:ea typeface="微软雅黑" panose="020B0503020204020204" pitchFamily="34" charset="-122"/>
            </a:endParaRPr>
          </a:p>
          <a:p>
            <a:pPr lvl="2" fontAlgn="auto">
              <a:lnSpc>
                <a:spcPct val="130000"/>
              </a:lnSpc>
            </a:pPr>
            <a:r>
              <a:rPr lang="zh-CN" altLang="en-US" sz="1400">
                <a:effectLst/>
                <a:ea typeface="微软雅黑" panose="020B0503020204020204" pitchFamily="34" charset="-122"/>
              </a:rPr>
              <a:t>分叉恰恰是去中心化，民主的体现。</a:t>
            </a:r>
            <a:endParaRPr lang="en-US" altLang="zh-CN" sz="1400">
              <a:effectLst/>
              <a:ea typeface="微软雅黑" panose="020B0503020204020204" pitchFamily="34" charset="-122"/>
            </a:endParaRPr>
          </a:p>
          <a:p>
            <a:pPr lvl="1" fontAlgn="auto">
              <a:lnSpc>
                <a:spcPct val="130000"/>
              </a:lnSpc>
            </a:pPr>
            <a:r>
              <a:rPr lang="en-US" altLang="zh-CN" sz="1800">
                <a:effectLst/>
                <a:ea typeface="微软雅黑" panose="020B0503020204020204" pitchFamily="34" charset="-122"/>
              </a:rPr>
              <a:t>decentralized ≠ distributed</a:t>
            </a:r>
            <a:endParaRPr lang="en-US" altLang="zh-CN" sz="1800">
              <a:effectLst/>
              <a:ea typeface="微软雅黑" panose="020B0503020204020204" pitchFamily="34" charset="-122"/>
            </a:endParaRPr>
          </a:p>
          <a:p>
            <a:pPr lvl="2" fontAlgn="auto">
              <a:lnSpc>
                <a:spcPct val="130000"/>
              </a:lnSpc>
            </a:pPr>
            <a:r>
              <a:rPr lang="zh-CN" altLang="en-US" sz="1400">
                <a:effectLst/>
                <a:ea typeface="微软雅黑" panose="020B0503020204020204" pitchFamily="34" charset="-122"/>
              </a:rPr>
              <a:t>分布式也可能被一个组织掌控（硬分叉）</a:t>
            </a:r>
            <a:endParaRPr lang="zh-CN" altLang="en-US" sz="1400">
              <a:effectLst/>
              <a:ea typeface="微软雅黑" panose="020B0503020204020204" pitchFamily="34" charset="-122"/>
            </a:endParaRPr>
          </a:p>
          <a:p>
            <a:pPr lvl="2" fontAlgn="auto">
              <a:lnSpc>
                <a:spcPct val="130000"/>
              </a:lnSpc>
            </a:pPr>
            <a:r>
              <a:rPr lang="en-US" altLang="zh-CN" sz="1400">
                <a:effectLst/>
                <a:ea typeface="微软雅黑" panose="020B0503020204020204" pitchFamily="34" charset="-122"/>
              </a:rPr>
              <a:t>state machine </a:t>
            </a:r>
            <a:r>
              <a:rPr lang="zh-CN" altLang="en-US" sz="1400">
                <a:effectLst/>
                <a:ea typeface="微软雅黑" panose="020B0503020204020204" pitchFamily="34" charset="-122"/>
              </a:rPr>
              <a:t>是为了容错。 </a:t>
            </a:r>
            <a:r>
              <a:rPr lang="en-US" altLang="zh-CN" sz="1400">
                <a:effectLst/>
                <a:ea typeface="微软雅黑" panose="020B0503020204020204" pitchFamily="34" charset="-122"/>
              </a:rPr>
              <a:t>distributed </a:t>
            </a:r>
            <a:r>
              <a:rPr lang="zh-CN" altLang="en-US" sz="1400">
                <a:effectLst/>
                <a:ea typeface="微软雅黑" panose="020B0503020204020204" pitchFamily="34" charset="-122"/>
              </a:rPr>
              <a:t>往往是为了加速，并行。</a:t>
            </a:r>
            <a:endParaRPr lang="zh-CN" altLang="zh-CN" sz="1400">
              <a:effectLst/>
              <a:ea typeface="微软雅黑" panose="020B0503020204020204" pitchFamily="34" charset="-122"/>
            </a:endParaRPr>
          </a:p>
          <a:p>
            <a:pPr lvl="1" fontAlgn="auto">
              <a:lnSpc>
                <a:spcPct val="130000"/>
              </a:lnSpc>
            </a:pPr>
            <a:endParaRPr lang="en-US" altLang="zh-CN" sz="2000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加入我们！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InplusLab</a:t>
            </a:r>
            <a:endParaRPr lang="en-US" altLang="zh-CN" dirty="0"/>
          </a:p>
          <a:p>
            <a:pPr lvl="1"/>
            <a:r>
              <a:rPr lang="en-US" altLang="zh-CN" sz="2000" dirty="0"/>
              <a:t>8</a:t>
            </a:r>
            <a:r>
              <a:rPr lang="zh-CN" altLang="en-US" sz="2000" dirty="0"/>
              <a:t>位教授</a:t>
            </a:r>
            <a:r>
              <a:rPr lang="en-US" altLang="zh-CN" sz="2000" dirty="0"/>
              <a:t>/</a:t>
            </a:r>
            <a:r>
              <a:rPr lang="zh-CN" altLang="en-US" sz="2000" dirty="0"/>
              <a:t>副教授导师，研究方向涉及 区块链、人工智能、数据挖掘、分布式学习等等方向</a:t>
            </a:r>
            <a:endParaRPr lang="en-US" altLang="zh-CN" sz="2000" dirty="0"/>
          </a:p>
          <a:p>
            <a:pPr lvl="1"/>
            <a:r>
              <a:rPr lang="zh-CN" altLang="en-US" sz="2000" dirty="0"/>
              <a:t>请随时投简历到邮箱：</a:t>
            </a:r>
            <a:r>
              <a:rPr lang="en-US" sz="2000" dirty="0">
                <a:hlinkClick r:id="rId1"/>
              </a:rPr>
              <a:t>inpluslab@yeah.net</a:t>
            </a:r>
            <a:endParaRPr lang="en-US" sz="2000" dirty="0"/>
          </a:p>
          <a:p>
            <a:endParaRPr lang="en-US" altLang="zh-CN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46600" y="3230487"/>
            <a:ext cx="1474732" cy="1497124"/>
          </a:xfrm>
          <a:prstGeom prst="rect">
            <a:avLst/>
          </a:prstGeom>
        </p:spPr>
      </p:pic>
      <p:sp>
        <p:nvSpPr>
          <p:cNvPr id="5" name="内容占位符 2"/>
          <p:cNvSpPr txBox="1">
            <a:spLocks noChangeArrowheads="1"/>
          </p:cNvSpPr>
          <p:nvPr/>
        </p:nvSpPr>
        <p:spPr bwMode="auto">
          <a:xfrm>
            <a:off x="3077679" y="4838646"/>
            <a:ext cx="2612573" cy="133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eaLnBrk="0" fontAlgn="base" latinLnBrk="0" hangingPunct="0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kern="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InplusLab</a:t>
            </a:r>
            <a:r>
              <a:rPr lang="zh-CN" altLang="en-US" sz="2400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b="1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0" fontAlgn="base" latinLnBrk="0" hangingPunct="0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400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实验室公众号</a:t>
            </a:r>
            <a:endParaRPr lang="zh-CN" altLang="en-US" sz="2400" b="1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回顾：合约账户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563318"/>
            <a:ext cx="8377564" cy="3634194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zh-CN" altLang="en-US"/>
              <a:t>定义以太坊的两种账户：</a:t>
            </a:r>
            <a:endParaRPr lang="en-US" altLang="zh-CN"/>
          </a:p>
        </p:txBody>
      </p:sp>
      <p:sp>
        <p:nvSpPr>
          <p:cNvPr id="4" name="矩形 3"/>
          <p:cNvSpPr/>
          <p:nvPr/>
        </p:nvSpPr>
        <p:spPr bwMode="auto">
          <a:xfrm>
            <a:off x="283836" y="2422869"/>
            <a:ext cx="3248290" cy="2253966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外部账户</a:t>
            </a:r>
            <a:endParaRPr kumimoji="0" lang="en-US" altLang="zh-CN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400" b="1">
                <a:latin typeface="Arial" panose="020B0604020202090204" pitchFamily="34" charset="0"/>
              </a:rPr>
              <a:t>（</a:t>
            </a:r>
            <a:r>
              <a:rPr lang="en-US" altLang="zh-CN" sz="2400" b="1">
                <a:latin typeface="Arial" panose="020B0604020202090204" pitchFamily="34" charset="0"/>
              </a:rPr>
              <a:t>Externally Owned Accounts</a:t>
            </a:r>
            <a:r>
              <a:rPr lang="zh-CN" altLang="en-US" sz="2400" b="1">
                <a:latin typeface="Arial" panose="020B0604020202090204" pitchFamily="34" charset="0"/>
              </a:rPr>
              <a:t>）</a:t>
            </a: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 rot="13510918">
            <a:off x="1402674" y="3677958"/>
            <a:ext cx="1010614" cy="98423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 bwMode="auto">
          <a:xfrm>
            <a:off x="5958161" y="2422869"/>
            <a:ext cx="2380482" cy="2253966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合约账户</a:t>
            </a:r>
            <a:endParaRPr kumimoji="0" lang="en-US" altLang="zh-CN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400" b="1">
                <a:latin typeface="Arial" panose="020B0604020202090204" pitchFamily="34" charset="0"/>
              </a:rPr>
              <a:t>（</a:t>
            </a:r>
            <a:r>
              <a:rPr lang="en-US" altLang="zh-CN" sz="2400" b="1">
                <a:latin typeface="Arial" panose="020B0604020202090204" pitchFamily="34" charset="0"/>
              </a:rPr>
              <a:t>Contract Accounts</a:t>
            </a:r>
            <a:r>
              <a:rPr lang="zh-CN" altLang="en-US" sz="2400" b="1">
                <a:latin typeface="Arial" panose="020B0604020202090204" pitchFamily="34" charset="0"/>
              </a:rPr>
              <a:t>）</a:t>
            </a:r>
            <a:endParaRPr lang="en-US" altLang="zh-CN" sz="2400" b="1"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&lt;code&gt;</a:t>
            </a:r>
            <a:endParaRPr kumimoji="0" lang="en-US" altLang="zh-CN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b="1">
                <a:latin typeface="Arial" panose="020B0604020202090204" pitchFamily="34" charset="0"/>
              </a:rPr>
              <a:t>&lt;code&gt;</a:t>
            </a:r>
            <a:endParaRPr lang="en-US" altLang="zh-CN" sz="2400" b="1"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&lt;code&gt;</a:t>
            </a: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graphicFrame>
        <p:nvGraphicFramePr>
          <p:cNvPr id="10" name="表格 10"/>
          <p:cNvGraphicFramePr>
            <a:graphicFrameLocks noGrp="1"/>
          </p:cNvGraphicFramePr>
          <p:nvPr/>
        </p:nvGraphicFramePr>
        <p:xfrm>
          <a:off x="3922087" y="2940413"/>
          <a:ext cx="164611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611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solidFill>
                            <a:schemeClr val="tx1"/>
                          </a:solidFill>
                        </a:rPr>
                        <a:t>Nonce</a:t>
                      </a:r>
                      <a:endParaRPr lang="zh-CN" altLang="en-US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solidFill>
                            <a:schemeClr val="tx1"/>
                          </a:solidFill>
                        </a:rPr>
                        <a:t>Balance</a:t>
                      </a:r>
                      <a:endParaRPr lang="zh-CN" altLang="en-US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solidFill>
                            <a:schemeClr val="tx1"/>
                          </a:solidFill>
                        </a:rPr>
                        <a:t>CodeHash</a:t>
                      </a:r>
                      <a:endParaRPr lang="zh-CN" altLang="en-US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solidFill>
                            <a:schemeClr val="tx1"/>
                          </a:solidFill>
                        </a:rPr>
                        <a:t>StorageRoot</a:t>
                      </a:r>
                      <a:endParaRPr lang="zh-CN" altLang="en-US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626719" y="4762078"/>
            <a:ext cx="27238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/>
              <a:t>有账户余额</a:t>
            </a:r>
            <a:endParaRPr lang="en-US" altLang="zh-CN"/>
          </a:p>
          <a:p>
            <a:pPr algn="ctr"/>
            <a:r>
              <a:rPr lang="zh-CN" altLang="en-US"/>
              <a:t>无代码</a:t>
            </a:r>
            <a:endParaRPr lang="en-US" altLang="zh-CN"/>
          </a:p>
          <a:p>
            <a:pPr algn="ctr"/>
            <a:r>
              <a:rPr lang="zh-CN" altLang="en-US"/>
              <a:t>能触发交易</a:t>
            </a:r>
            <a:endParaRPr lang="en-US" altLang="zh-CN"/>
          </a:p>
          <a:p>
            <a:pPr algn="ctr"/>
            <a:r>
              <a:rPr lang="zh-CN" altLang="en-US"/>
              <a:t>（转账或执行智能合约）</a:t>
            </a:r>
            <a:endParaRPr lang="en-US" altLang="zh-CN"/>
          </a:p>
          <a:p>
            <a:pPr algn="ctr"/>
            <a:r>
              <a:rPr lang="zh-CN" altLang="en-US"/>
              <a:t>由私钥控制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590981" y="4762078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/>
              <a:t>有账户余额</a:t>
            </a:r>
            <a:endParaRPr lang="en-US" altLang="zh-CN"/>
          </a:p>
          <a:p>
            <a:pPr algn="ctr"/>
            <a:r>
              <a:rPr lang="zh-CN" altLang="en-US"/>
              <a:t>有代码</a:t>
            </a:r>
            <a:endParaRPr lang="en-US" altLang="zh-CN"/>
          </a:p>
          <a:p>
            <a:pPr algn="ctr"/>
            <a:r>
              <a:rPr lang="zh-CN" altLang="en-US"/>
              <a:t>能被触发执行智能合约代码</a:t>
            </a:r>
            <a:endParaRPr lang="en-US" altLang="zh-CN"/>
          </a:p>
          <a:p>
            <a:pPr algn="ctr"/>
            <a:r>
              <a:rPr lang="zh-CN" altLang="en-US"/>
              <a:t>在智能合约创建后自动执行</a:t>
            </a:r>
            <a:endParaRPr lang="en-US" altLang="zh-C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智能合约概述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714746"/>
            <a:ext cx="8377564" cy="4476503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30000"/>
              </a:lnSpc>
            </a:pPr>
            <a:r>
              <a:rPr lang="zh-CN" altLang="en-US"/>
              <a:t>智能合约的账户保存了合约当前的运行状态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balance</a:t>
            </a:r>
            <a:r>
              <a:rPr lang="zh-CN" altLang="en-US"/>
              <a:t>：余额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nonce</a:t>
            </a:r>
            <a:r>
              <a:rPr lang="zh-CN" altLang="en-US"/>
              <a:t>：交易次数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code</a:t>
            </a:r>
            <a:r>
              <a:rPr lang="zh-CN" altLang="en-US"/>
              <a:t>：合约代码：</a:t>
            </a:r>
            <a:r>
              <a:rPr lang="zh-TW" altLang="zh-CN" sz="2800">
                <a:ea typeface="+mn-ea"/>
                <a:cs typeface="+mn-cs"/>
              </a:rPr>
              <a:t>合约的计算机代码通过机器码的形式保存在合约机器码的字段中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storage</a:t>
            </a:r>
            <a:r>
              <a:rPr lang="zh-CN" altLang="en-US"/>
              <a:t>：存储，数据结构是一颗</a:t>
            </a:r>
            <a:r>
              <a:rPr lang="en-US" altLang="zh-CN"/>
              <a:t>MPT</a:t>
            </a:r>
            <a:r>
              <a:rPr lang="zh-CN" altLang="en-US"/>
              <a:t>。</a:t>
            </a:r>
            <a:r>
              <a:rPr lang="zh-TW" altLang="zh-CN" sz="2800">
                <a:ea typeface="+mn-ea"/>
                <a:cs typeface="+mn-cs"/>
              </a:rPr>
              <a:t>合约的状态存储保存在一个存储的映射表之中，账户的内部只保留了整个存储表的哈希值</a:t>
            </a:r>
            <a:endParaRPr lang="en-US" altLang="zh-TW" sz="2800">
              <a:ea typeface="+mn-ea"/>
              <a:cs typeface="+mn-cs"/>
            </a:endParaRPr>
          </a:p>
          <a:p>
            <a:pPr>
              <a:lnSpc>
                <a:spcPct val="130000"/>
              </a:lnSpc>
            </a:pPr>
            <a:r>
              <a:rPr lang="zh-TW" altLang="zh-CN" sz="2800"/>
              <a:t>合约账户不由具体公钥和私钥进行控制，不能够从合约地址发起任何以太坊的交易，所以在绝大多数情况下合约的</a:t>
            </a:r>
            <a:r>
              <a:rPr lang="en-US" altLang="zh-CN" sz="2800"/>
              <a:t>Nonce</a:t>
            </a:r>
            <a:r>
              <a:rPr lang="zh-TW" altLang="zh-CN" sz="2800"/>
              <a:t>值不会改变</a:t>
            </a:r>
            <a:endParaRPr lang="en-US" altLang="zh-TW" sz="2800"/>
          </a:p>
          <a:p>
            <a:pPr>
              <a:lnSpc>
                <a:spcPct val="130000"/>
              </a:lnSpc>
            </a:pPr>
            <a:r>
              <a:rPr lang="en-US" altLang="zh-TW">
                <a:solidFill>
                  <a:srgbClr val="FF0000"/>
                </a:solidFill>
                <a:ea typeface="+mn-ea"/>
                <a:cs typeface="+mn-cs"/>
              </a:rPr>
              <a:t>Solidity</a:t>
            </a:r>
            <a:r>
              <a:rPr lang="zh-CN" altLang="en-US">
                <a:ea typeface="+mn-ea"/>
                <a:cs typeface="+mn-cs"/>
              </a:rPr>
              <a:t>是智能合约最常用的语言，语法上与</a:t>
            </a:r>
            <a:r>
              <a:rPr lang="en-US" altLang="zh-TW">
                <a:ea typeface="+mn-ea"/>
                <a:cs typeface="+mn-cs"/>
              </a:rPr>
              <a:t>JavaScript</a:t>
            </a:r>
            <a:r>
              <a:rPr lang="zh-CN" altLang="en-US">
                <a:ea typeface="+mn-ea"/>
                <a:cs typeface="+mn-cs"/>
              </a:rPr>
              <a:t>很接近。</a:t>
            </a:r>
            <a:endParaRPr lang="en-US" altLang="zh-TW">
              <a:ea typeface="+mn-ea"/>
              <a:cs typeface="+mn-cs"/>
            </a:endParaRPr>
          </a:p>
          <a:p>
            <a:pPr lvl="1">
              <a:lnSpc>
                <a:spcPct val="130000"/>
              </a:lnSpc>
            </a:pP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合约账户与数据存储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836" y="1073150"/>
            <a:ext cx="4288164" cy="5384799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40000"/>
              </a:lnSpc>
              <a:buNone/>
            </a:pPr>
            <a:r>
              <a:rPr lang="zh-CN" altLang="en-US" sz="1800"/>
              <a:t>实例：记录</a:t>
            </a:r>
            <a:r>
              <a:rPr lang="en-US" altLang="zh-CN" sz="1800"/>
              <a:t>Alice</a:t>
            </a:r>
            <a:r>
              <a:rPr lang="zh-CN" altLang="en-US" sz="1800"/>
              <a:t>信息合约的数据存储</a:t>
            </a:r>
            <a:endParaRPr lang="en-US" altLang="zh-CN" sz="1800">
              <a:solidFill>
                <a:srgbClr val="C00000"/>
              </a:solidFill>
            </a:endParaRPr>
          </a:p>
          <a:p>
            <a:pPr>
              <a:lnSpc>
                <a:spcPct val="140000"/>
              </a:lnSpc>
            </a:pPr>
            <a:r>
              <a:rPr lang="zh-CN" altLang="en-US" sz="1800"/>
              <a:t>合约操作</a:t>
            </a:r>
            <a:endParaRPr lang="en-US" altLang="zh-CN" sz="1800"/>
          </a:p>
          <a:p>
            <a:pPr lvl="1">
              <a:lnSpc>
                <a:spcPct val="140000"/>
              </a:lnSpc>
            </a:pPr>
            <a:r>
              <a:rPr lang="en-US" altLang="zh-CN" sz="1800"/>
              <a:t>Grow</a:t>
            </a:r>
            <a:r>
              <a:rPr lang="zh-CN" altLang="en-US" sz="1800"/>
              <a:t>和</a:t>
            </a:r>
            <a:r>
              <a:rPr lang="en-US" altLang="zh-CN" sz="1800"/>
              <a:t>Rename</a:t>
            </a:r>
            <a:r>
              <a:rPr lang="zh-CN" altLang="en-US" sz="1800"/>
              <a:t>操作以机器码的形式保存</a:t>
            </a:r>
            <a:endParaRPr lang="en-US" altLang="zh-CN" sz="1800"/>
          </a:p>
          <a:p>
            <a:pPr>
              <a:lnSpc>
                <a:spcPct val="140000"/>
              </a:lnSpc>
            </a:pPr>
            <a:r>
              <a:rPr lang="zh-CN" altLang="en-US" sz="1800"/>
              <a:t>合约变量</a:t>
            </a:r>
            <a:endParaRPr lang="en-US" altLang="zh-CN" sz="1800"/>
          </a:p>
          <a:p>
            <a:pPr lvl="1">
              <a:lnSpc>
                <a:spcPct val="140000"/>
              </a:lnSpc>
            </a:pPr>
            <a:r>
              <a:rPr lang="zh-CN" altLang="en-US" sz="1800"/>
              <a:t>变量存储</a:t>
            </a:r>
            <a:endParaRPr lang="en-US" altLang="zh-CN" sz="1800"/>
          </a:p>
          <a:p>
            <a:pPr lvl="2">
              <a:lnSpc>
                <a:spcPct val="140000"/>
              </a:lnSpc>
            </a:pPr>
            <a:r>
              <a:rPr lang="zh-TW" altLang="zh-CN" sz="1600"/>
              <a:t>姓名保存在变量存储表</a:t>
            </a:r>
            <a:r>
              <a:rPr lang="en-US" altLang="zh-CN" sz="1600"/>
              <a:t>0x0000000</a:t>
            </a:r>
            <a:endParaRPr lang="en-US" altLang="zh-TW" sz="1600"/>
          </a:p>
          <a:p>
            <a:pPr lvl="2">
              <a:lnSpc>
                <a:spcPct val="140000"/>
              </a:lnSpc>
            </a:pPr>
            <a:r>
              <a:rPr lang="zh-TW" altLang="zh-CN" sz="1600"/>
              <a:t>年龄保存在变量存储表</a:t>
            </a:r>
            <a:r>
              <a:rPr lang="en-US" altLang="zh-CN" sz="1600"/>
              <a:t>0x0000001</a:t>
            </a:r>
            <a:endParaRPr lang="en-US" altLang="zh-CN" sz="1600"/>
          </a:p>
          <a:p>
            <a:pPr lvl="2">
              <a:lnSpc>
                <a:spcPct val="140000"/>
              </a:lnSpc>
            </a:pPr>
            <a:r>
              <a:rPr lang="zh-TW" altLang="zh-CN" sz="1600"/>
              <a:t>身高保存在变量存储表</a:t>
            </a:r>
            <a:r>
              <a:rPr lang="en-US" altLang="zh-CN" sz="1600"/>
              <a:t>0x00000002</a:t>
            </a:r>
            <a:endParaRPr lang="en-US" altLang="zh-CN" sz="1600"/>
          </a:p>
          <a:p>
            <a:pPr lvl="1">
              <a:lnSpc>
                <a:spcPct val="140000"/>
              </a:lnSpc>
            </a:pPr>
            <a:r>
              <a:rPr lang="zh-CN" altLang="en-US" sz="1800"/>
              <a:t>变量的哈希值</a:t>
            </a:r>
            <a:endParaRPr lang="en-US" altLang="zh-CN" sz="1800"/>
          </a:p>
          <a:p>
            <a:pPr lvl="2">
              <a:lnSpc>
                <a:spcPct val="140000"/>
              </a:lnSpc>
            </a:pPr>
            <a:r>
              <a:rPr lang="zh-CN" altLang="en-US" sz="1600"/>
              <a:t>对整个变量存储表计算得到哈希值</a:t>
            </a:r>
            <a:r>
              <a:rPr lang="en-US" altLang="zh-CN" sz="1600"/>
              <a:t>0xb39a372c93a8b8b970e359a978fba643f94ac966c0d862e27da7770d8f485396</a:t>
            </a:r>
            <a:r>
              <a:rPr lang="zh-CN" altLang="en-US" sz="1600"/>
              <a:t>，保存在合约账户中</a:t>
            </a:r>
            <a:endParaRPr lang="en-US" altLang="zh-CN" sz="1600"/>
          </a:p>
          <a:p>
            <a:pPr fontAlgn="auto">
              <a:lnSpc>
                <a:spcPct val="130000"/>
              </a:lnSpc>
            </a:pPr>
            <a:endParaRPr lang="en-US" altLang="zh-CN" sz="1800" dirty="0"/>
          </a:p>
        </p:txBody>
      </p:sp>
      <p:pic>
        <p:nvPicPr>
          <p:cNvPr id="4" name="图片 3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0" y="1368694"/>
            <a:ext cx="4560425" cy="334651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471985" y="4790664"/>
            <a:ext cx="2339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合约账户的数据存储与结构</a:t>
            </a:r>
            <a:endParaRPr lang="zh-CN" alt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Solidity</a:t>
            </a:r>
            <a:r>
              <a:rPr kumimoji="1" lang="zh-CN" altLang="en-US"/>
              <a:t>语言实例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935478"/>
            <a:ext cx="8555978" cy="554845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 bwMode="auto">
          <a:xfrm>
            <a:off x="3458094" y="6483928"/>
            <a:ext cx="2909455" cy="32973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后文注入攻击会再次用到这个例子</a:t>
            </a: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C.BRev.FY97">
  <a:themeElements>
    <a:clrScheme name="LC.BRev.FY97 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0C0C0"/>
      </a:accent1>
      <a:accent2>
        <a:srgbClr val="0066FF"/>
      </a:accent2>
      <a:accent3>
        <a:srgbClr val="FFFFFF"/>
      </a:accent3>
      <a:accent4>
        <a:srgbClr val="000000"/>
      </a:accent4>
      <a:accent5>
        <a:srgbClr val="DCDCDC"/>
      </a:accent5>
      <a:accent6>
        <a:srgbClr val="005CE7"/>
      </a:accent6>
      <a:hlink>
        <a:srgbClr val="FF0000"/>
      </a:hlink>
      <a:folHlink>
        <a:srgbClr val="009900"/>
      </a:folHlink>
    </a:clrScheme>
    <a:fontScheme name="LC.BRev.FY97">
      <a:majorFont>
        <a:latin typeface="Tahom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</a:defRPr>
        </a:defPPr>
      </a:lstStyle>
    </a:lnDef>
  </a:objectDefaults>
  <a:extraClrSchemeLst>
    <a:extraClrScheme>
      <a:clrScheme name="LC.BRev.FY97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C.BRev.FY97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7466</Words>
  <Application>WPS 文字</Application>
  <PresentationFormat>On-screen Show (4:3)</PresentationFormat>
  <Paragraphs>572</Paragraphs>
  <Slides>56</Slides>
  <Notes>46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56</vt:i4>
      </vt:variant>
    </vt:vector>
  </HeadingPairs>
  <TitlesOfParts>
    <vt:vector size="75" baseType="lpstr">
      <vt:lpstr>Arial</vt:lpstr>
      <vt:lpstr>方正书宋_GBK</vt:lpstr>
      <vt:lpstr>Wingdings</vt:lpstr>
      <vt:lpstr>宋体</vt:lpstr>
      <vt:lpstr>汉仪书宋二KW</vt:lpstr>
      <vt:lpstr>Tahoma</vt:lpstr>
      <vt:lpstr>Monotype Sorts</vt:lpstr>
      <vt:lpstr>Times New Roman</vt:lpstr>
      <vt:lpstr>微软雅黑</vt:lpstr>
      <vt:lpstr>汉仪旗黑</vt:lpstr>
      <vt:lpstr>Thonburi</vt:lpstr>
      <vt:lpstr>Calibri</vt:lpstr>
      <vt:lpstr>Helvetica Neue</vt:lpstr>
      <vt:lpstr>Microsoft YaHei</vt:lpstr>
      <vt:lpstr>宋体</vt:lpstr>
      <vt:lpstr>Arial Unicode MS</vt:lpstr>
      <vt:lpstr>等线</vt:lpstr>
      <vt:lpstr>汉仪中等线KW</vt:lpstr>
      <vt:lpstr>LC.BRev.FY97</vt:lpstr>
      <vt:lpstr>以太坊 与 智能合约</vt:lpstr>
      <vt:lpstr>PowerPoint 演示文稿</vt:lpstr>
      <vt:lpstr>Outline</vt:lpstr>
      <vt:lpstr>智能合约</vt:lpstr>
      <vt:lpstr>智能合约</vt:lpstr>
      <vt:lpstr>回顾：合约账户</vt:lpstr>
      <vt:lpstr>智能合约概述</vt:lpstr>
      <vt:lpstr>合约账户与数据存储</vt:lpstr>
      <vt:lpstr>Solidity语言实例</vt:lpstr>
      <vt:lpstr>Outline</vt:lpstr>
      <vt:lpstr>合约地址的生成</vt:lpstr>
      <vt:lpstr>合约地址的生成</vt:lpstr>
      <vt:lpstr>合约地址的生成</vt:lpstr>
      <vt:lpstr>Outline</vt:lpstr>
      <vt:lpstr>驱动智能合约</vt:lpstr>
      <vt:lpstr>调用合约</vt:lpstr>
      <vt:lpstr>调用合约</vt:lpstr>
      <vt:lpstr>调用合约</vt:lpstr>
      <vt:lpstr>调用合约</vt:lpstr>
      <vt:lpstr>调用合约</vt:lpstr>
      <vt:lpstr>调用合约</vt:lpstr>
      <vt:lpstr>调用合约</vt:lpstr>
      <vt:lpstr>调用合约</vt:lpstr>
      <vt:lpstr>调用合约</vt:lpstr>
      <vt:lpstr>Outline</vt:lpstr>
      <vt:lpstr>创建合约</vt:lpstr>
      <vt:lpstr>创建合约</vt:lpstr>
      <vt:lpstr>Outline</vt:lpstr>
      <vt:lpstr>停机问题与Gas</vt:lpstr>
      <vt:lpstr>停机问题与Gas</vt:lpstr>
      <vt:lpstr>交易费用gas</vt:lpstr>
      <vt:lpstr>交易费用gas</vt:lpstr>
      <vt:lpstr>交易费用gas</vt:lpstr>
      <vt:lpstr>交易费用gas</vt:lpstr>
      <vt:lpstr>交易费用gas</vt:lpstr>
      <vt:lpstr>Outline</vt:lpstr>
      <vt:lpstr>错误处理</vt:lpstr>
      <vt:lpstr>错误处理</vt:lpstr>
      <vt:lpstr>错误处理</vt:lpstr>
      <vt:lpstr>错误处理</vt:lpstr>
      <vt:lpstr>以太坊虚拟机</vt:lpstr>
      <vt:lpstr>以太坊虚拟机</vt:lpstr>
      <vt:lpstr>以太坊虚拟机</vt:lpstr>
      <vt:lpstr>Outline</vt:lpstr>
      <vt:lpstr>智能合约缺陷的影响</vt:lpstr>
      <vt:lpstr>智能合约缺陷的影响</vt:lpstr>
      <vt:lpstr>智能合约缺陷的影响</vt:lpstr>
      <vt:lpstr>智能合约缺陷的影响</vt:lpstr>
      <vt:lpstr>智能合约缺陷的影响</vt:lpstr>
      <vt:lpstr>智能合约缺陷的影响</vt:lpstr>
      <vt:lpstr>智能合约缺陷的影响</vt:lpstr>
      <vt:lpstr>智能合约缺陷的影响</vt:lpstr>
      <vt:lpstr>Outline</vt:lpstr>
      <vt:lpstr>反思</vt:lpstr>
      <vt:lpstr>反思</vt:lpstr>
      <vt:lpstr>加入我们！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Bitcoin 的引擎 —— 共识机制</dc:title>
  <dc:creator>yang li</dc:creator>
  <cp:lastModifiedBy>Liang</cp:lastModifiedBy>
  <cp:revision>43</cp:revision>
  <cp:lastPrinted>2021-11-18T00:12:10Z</cp:lastPrinted>
  <dcterms:created xsi:type="dcterms:W3CDTF">2021-11-18T00:12:10Z</dcterms:created>
  <dcterms:modified xsi:type="dcterms:W3CDTF">2021-11-18T00:12:10Z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2052-3.6.1.5768</vt:lpwstr>
  </property>
</Properties>
</file>